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0" r:id="rId3"/>
    <p:sldId id="1103" r:id="rId5"/>
    <p:sldId id="1104" r:id="rId6"/>
    <p:sldId id="878" r:id="rId7"/>
    <p:sldId id="943" r:id="rId8"/>
    <p:sldId id="942" r:id="rId9"/>
    <p:sldId id="941" r:id="rId10"/>
    <p:sldId id="1262" r:id="rId11"/>
    <p:sldId id="1107" r:id="rId12"/>
    <p:sldId id="1113" r:id="rId13"/>
    <p:sldId id="940" r:id="rId14"/>
    <p:sldId id="1114" r:id="rId15"/>
    <p:sldId id="948" r:id="rId16"/>
    <p:sldId id="946" r:id="rId17"/>
    <p:sldId id="947" r:id="rId18"/>
    <p:sldId id="949" r:id="rId19"/>
    <p:sldId id="951" r:id="rId20"/>
    <p:sldId id="952" r:id="rId21"/>
    <p:sldId id="953" r:id="rId22"/>
    <p:sldId id="955" r:id="rId23"/>
    <p:sldId id="957" r:id="rId24"/>
    <p:sldId id="958" r:id="rId25"/>
    <p:sldId id="959" r:id="rId26"/>
    <p:sldId id="960" r:id="rId27"/>
    <p:sldId id="961" r:id="rId28"/>
    <p:sldId id="1115" r:id="rId29"/>
    <p:sldId id="963" r:id="rId30"/>
    <p:sldId id="964" r:id="rId31"/>
    <p:sldId id="1117" r:id="rId32"/>
    <p:sldId id="1118" r:id="rId33"/>
    <p:sldId id="967" r:id="rId34"/>
    <p:sldId id="968" r:id="rId35"/>
    <p:sldId id="969" r:id="rId36"/>
    <p:sldId id="970" r:id="rId37"/>
    <p:sldId id="971" r:id="rId38"/>
    <p:sldId id="956" r:id="rId39"/>
    <p:sldId id="972" r:id="rId40"/>
    <p:sldId id="973" r:id="rId41"/>
    <p:sldId id="974" r:id="rId42"/>
    <p:sldId id="975" r:id="rId43"/>
    <p:sldId id="976" r:id="rId44"/>
    <p:sldId id="977" r:id="rId45"/>
    <p:sldId id="978" r:id="rId46"/>
    <p:sldId id="1584" r:id="rId47"/>
    <p:sldId id="979" r:id="rId48"/>
    <p:sldId id="981" r:id="rId49"/>
    <p:sldId id="980" r:id="rId50"/>
    <p:sldId id="982" r:id="rId51"/>
    <p:sldId id="983" r:id="rId52"/>
    <p:sldId id="984" r:id="rId53"/>
    <p:sldId id="1441" r:id="rId54"/>
    <p:sldId id="1581" r:id="rId55"/>
    <p:sldId id="1582" r:id="rId56"/>
    <p:sldId id="1583" r:id="rId57"/>
    <p:sldId id="986" r:id="rId58"/>
    <p:sldId id="985" r:id="rId59"/>
    <p:sldId id="987" r:id="rId60"/>
    <p:sldId id="988" r:id="rId61"/>
    <p:sldId id="1069" r:id="rId62"/>
    <p:sldId id="989" r:id="rId63"/>
    <p:sldId id="990" r:id="rId64"/>
    <p:sldId id="991" r:id="rId65"/>
    <p:sldId id="992" r:id="rId66"/>
    <p:sldId id="993" r:id="rId67"/>
    <p:sldId id="996" r:id="rId68"/>
    <p:sldId id="997" r:id="rId69"/>
    <p:sldId id="998" r:id="rId70"/>
    <p:sldId id="999" r:id="rId71"/>
    <p:sldId id="1000" r:id="rId72"/>
    <p:sldId id="1001" r:id="rId73"/>
    <p:sldId id="1002" r:id="rId74"/>
    <p:sldId id="1003" r:id="rId75"/>
    <p:sldId id="1004" r:id="rId76"/>
    <p:sldId id="1005" r:id="rId77"/>
    <p:sldId id="1006" r:id="rId78"/>
    <p:sldId id="1007" r:id="rId79"/>
    <p:sldId id="1015" r:id="rId80"/>
    <p:sldId id="1555" r:id="rId81"/>
    <p:sldId id="1009" r:id="rId82"/>
    <p:sldId id="1010" r:id="rId83"/>
    <p:sldId id="1011" r:id="rId84"/>
    <p:sldId id="1014" r:id="rId85"/>
    <p:sldId id="1012" r:id="rId86"/>
    <p:sldId id="1013" r:id="rId87"/>
    <p:sldId id="1556" r:id="rId88"/>
    <p:sldId id="1016" r:id="rId89"/>
    <p:sldId id="1017" r:id="rId90"/>
    <p:sldId id="1018" r:id="rId91"/>
    <p:sldId id="1019" r:id="rId92"/>
    <p:sldId id="1020" r:id="rId93"/>
    <p:sldId id="1594" r:id="rId94"/>
    <p:sldId id="1021" r:id="rId95"/>
    <p:sldId id="1022" r:id="rId96"/>
    <p:sldId id="1023" r:id="rId97"/>
    <p:sldId id="1442" r:id="rId98"/>
    <p:sldId id="1024" r:id="rId99"/>
    <p:sldId id="1035" r:id="rId100"/>
    <p:sldId id="1036" r:id="rId101"/>
    <p:sldId id="1037" r:id="rId102"/>
    <p:sldId id="1038" r:id="rId103"/>
    <p:sldId id="1025" r:id="rId104"/>
    <p:sldId id="1026" r:id="rId105"/>
    <p:sldId id="1027" r:id="rId106"/>
    <p:sldId id="1030" r:id="rId107"/>
    <p:sldId id="1417" r:id="rId108"/>
    <p:sldId id="1029" r:id="rId109"/>
    <p:sldId id="1031" r:id="rId110"/>
    <p:sldId id="1032" r:id="rId111"/>
    <p:sldId id="1585" r:id="rId112"/>
    <p:sldId id="1034" r:id="rId113"/>
    <p:sldId id="1039" r:id="rId114"/>
    <p:sldId id="1040" r:id="rId115"/>
    <p:sldId id="1041" r:id="rId116"/>
    <p:sldId id="1557" r:id="rId117"/>
    <p:sldId id="1042" r:id="rId118"/>
    <p:sldId id="1558" r:id="rId119"/>
    <p:sldId id="1559" r:id="rId120"/>
    <p:sldId id="1560" r:id="rId121"/>
    <p:sldId id="1561" r:id="rId122"/>
    <p:sldId id="1562" r:id="rId123"/>
    <p:sldId id="1563" r:id="rId124"/>
    <p:sldId id="1565" r:id="rId125"/>
    <p:sldId id="1586" r:id="rId126"/>
    <p:sldId id="1587" r:id="rId127"/>
    <p:sldId id="1589" r:id="rId128"/>
    <p:sldId id="1590" r:id="rId129"/>
    <p:sldId id="1591" r:id="rId130"/>
    <p:sldId id="1566" r:id="rId131"/>
    <p:sldId id="1567" r:id="rId132"/>
    <p:sldId id="1568" r:id="rId133"/>
    <p:sldId id="1570" r:id="rId134"/>
    <p:sldId id="1571" r:id="rId135"/>
    <p:sldId id="1572" r:id="rId136"/>
    <p:sldId id="1573" r:id="rId137"/>
    <p:sldId id="1574" r:id="rId138"/>
    <p:sldId id="1575" r:id="rId139"/>
    <p:sldId id="1576" r:id="rId140"/>
    <p:sldId id="1577" r:id="rId141"/>
    <p:sldId id="1578" r:id="rId142"/>
    <p:sldId id="1588" r:id="rId143"/>
    <p:sldId id="1593" r:id="rId144"/>
    <p:sldId id="1592" r:id="rId145"/>
    <p:sldId id="1043" r:id="rId146"/>
    <p:sldId id="1418" r:id="rId147"/>
    <p:sldId id="1419" r:id="rId148"/>
    <p:sldId id="1420" r:id="rId149"/>
    <p:sldId id="1421" r:id="rId150"/>
    <p:sldId id="1422" r:id="rId151"/>
    <p:sldId id="1423" r:id="rId152"/>
    <p:sldId id="1424" r:id="rId153"/>
    <p:sldId id="1425" r:id="rId154"/>
    <p:sldId id="1426" r:id="rId155"/>
    <p:sldId id="1427" r:id="rId156"/>
    <p:sldId id="1428" r:id="rId157"/>
    <p:sldId id="1430" r:id="rId158"/>
    <p:sldId id="1431" r:id="rId159"/>
    <p:sldId id="1432" r:id="rId160"/>
    <p:sldId id="1435" r:id="rId161"/>
    <p:sldId id="1436" r:id="rId162"/>
    <p:sldId id="1437" r:id="rId163"/>
    <p:sldId id="1439" r:id="rId164"/>
    <p:sldId id="1438" r:id="rId165"/>
    <p:sldId id="1579" r:id="rId166"/>
    <p:sldId id="1580" r:id="rId167"/>
    <p:sldId id="1443" r:id="rId168"/>
    <p:sldId id="1465" r:id="rId169"/>
    <p:sldId id="1466" r:id="rId170"/>
    <p:sldId id="1467" r:id="rId171"/>
    <p:sldId id="1471" r:id="rId172"/>
    <p:sldId id="1470" r:id="rId173"/>
    <p:sldId id="285" r:id="rId1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3551"/>
    <a:srgbClr val="F2F9F9"/>
    <a:srgbClr val="FFF7C7"/>
    <a:srgbClr val="F8F7E0"/>
    <a:srgbClr val="EEFDFD"/>
    <a:srgbClr val="F3F3F3"/>
    <a:srgbClr val="E9F2DF"/>
    <a:srgbClr val="11A7FC"/>
    <a:srgbClr val="95D127"/>
    <a:srgbClr val="FF86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0" autoAdjust="0"/>
    <p:restoredTop sz="94660"/>
  </p:normalViewPr>
  <p:slideViewPr>
    <p:cSldViewPr snapToGrid="0" showGuides="1">
      <p:cViewPr varScale="1">
        <p:scale>
          <a:sx n="58" d="100"/>
          <a:sy n="58" d="100"/>
        </p:scale>
        <p:origin x="102" y="156"/>
      </p:cViewPr>
      <p:guideLst>
        <p:guide orient="horz" pos="2222"/>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7" Type="http://schemas.openxmlformats.org/officeDocument/2006/relationships/tableStyles" Target="tableStyles.xml"/><Relationship Id="rId176" Type="http://schemas.openxmlformats.org/officeDocument/2006/relationships/viewProps" Target="viewProps.xml"/><Relationship Id="rId175" Type="http://schemas.openxmlformats.org/officeDocument/2006/relationships/presProps" Target="presProps.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134E9-2BD2-426A-A5CB-F9323A33295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E5E20-B8E7-4526-9878-C0CF8296F4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ln w="12700"/>
        </p:spPr>
        <p:txBody>
          <a:bodyPr wrap="square" lIns="91440" tIns="45720" rIns="91440" bIns="45720" anchor="t"/>
          <a:lstStyle/>
          <a:p>
            <a:pPr lvl="0" eaLnBrk="1" hangingPunct="1">
              <a:spcBef>
                <a:spcPct val="0"/>
              </a:spcBef>
            </a:pPr>
            <a:r>
              <a:rPr lang="zh-CN" altLang="en-US" dirty="0"/>
              <a:t>封面标题特殊字体为百度简综艺。可以自行下载使用或改为微软雅黑。</a:t>
            </a:r>
            <a:endParaRPr lang="zh-CN" altLang="en-US" dirty="0"/>
          </a:p>
        </p:txBody>
      </p:sp>
      <p:sp>
        <p:nvSpPr>
          <p:cNvPr id="49156" name="灯片编号占位符 3"/>
          <p:cNvSpPr txBox="1">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kern="1200" dirty="0">
                <a:solidFill>
                  <a:schemeClr val="tx1"/>
                </a:solidFill>
                <a:effectLst/>
                <a:latin typeface="+mn-lt"/>
                <a:ea typeface="+mn-ea"/>
                <a:cs typeface="+mn-cs"/>
              </a:rPr>
              <a:t>具体作法是：每年从四月中旬第一个星期日的凌晨</a:t>
            </a:r>
            <a:r>
              <a:rPr lang="en-US" altLang="zh-CN" sz="1400" b="0" i="0" kern="1200" dirty="0">
                <a:solidFill>
                  <a:schemeClr val="tx1"/>
                </a:solidFill>
                <a:effectLst/>
                <a:latin typeface="+mn-lt"/>
                <a:ea typeface="+mn-ea"/>
                <a:cs typeface="+mn-cs"/>
              </a:rPr>
              <a:t>2</a:t>
            </a:r>
            <a:r>
              <a:rPr lang="zh-CN" altLang="en-US" sz="1400" b="0" i="0" kern="1200" dirty="0">
                <a:solidFill>
                  <a:schemeClr val="tx1"/>
                </a:solidFill>
                <a:effectLst/>
                <a:latin typeface="+mn-lt"/>
                <a:ea typeface="+mn-ea"/>
                <a:cs typeface="+mn-cs"/>
              </a:rPr>
              <a:t>时整（北京时间），将时钟拨快一小时，即将表针由</a:t>
            </a:r>
            <a:r>
              <a:rPr lang="en-US" altLang="zh-CN" sz="1400" b="0" i="0" kern="1200" dirty="0">
                <a:solidFill>
                  <a:schemeClr val="tx1"/>
                </a:solidFill>
                <a:effectLst/>
                <a:latin typeface="+mn-lt"/>
                <a:ea typeface="+mn-ea"/>
                <a:cs typeface="+mn-cs"/>
              </a:rPr>
              <a:t>2</a:t>
            </a:r>
            <a:r>
              <a:rPr lang="zh-CN" altLang="en-US" sz="1400" b="0" i="0" kern="1200" dirty="0">
                <a:solidFill>
                  <a:schemeClr val="tx1"/>
                </a:solidFill>
                <a:effectLst/>
                <a:latin typeface="+mn-lt"/>
                <a:ea typeface="+mn-ea"/>
                <a:cs typeface="+mn-cs"/>
              </a:rPr>
              <a:t>时拨至</a:t>
            </a:r>
            <a:r>
              <a:rPr lang="en-US" altLang="zh-CN" sz="1400" b="0" i="0" kern="1200" dirty="0">
                <a:solidFill>
                  <a:schemeClr val="tx1"/>
                </a:solidFill>
                <a:effectLst/>
                <a:latin typeface="+mn-lt"/>
                <a:ea typeface="+mn-ea"/>
                <a:cs typeface="+mn-cs"/>
              </a:rPr>
              <a:t>3</a:t>
            </a:r>
            <a:r>
              <a:rPr lang="zh-CN" altLang="en-US" sz="1400" b="0" i="0" kern="1200" dirty="0">
                <a:solidFill>
                  <a:schemeClr val="tx1"/>
                </a:solidFill>
                <a:effectLst/>
                <a:latin typeface="+mn-lt"/>
                <a:ea typeface="+mn-ea"/>
                <a:cs typeface="+mn-cs"/>
              </a:rPr>
              <a:t>时，夏令时开始；</a:t>
            </a:r>
            <a:endParaRPr lang="en-US" altLang="zh-CN" sz="1400" b="0" i="0" kern="1200" dirty="0">
              <a:solidFill>
                <a:schemeClr val="tx1"/>
              </a:solidFill>
              <a:effectLst/>
              <a:latin typeface="+mn-lt"/>
              <a:ea typeface="+mn-ea"/>
              <a:cs typeface="+mn-cs"/>
            </a:endParaRPr>
          </a:p>
          <a:p>
            <a:r>
              <a:rPr lang="zh-CN" altLang="en-US" sz="1400" b="0" i="0" kern="1200" dirty="0">
                <a:solidFill>
                  <a:schemeClr val="tx1"/>
                </a:solidFill>
                <a:effectLst/>
                <a:latin typeface="+mn-lt"/>
                <a:ea typeface="+mn-ea"/>
                <a:cs typeface="+mn-cs"/>
              </a:rPr>
              <a:t>到九月中旬第一个星期日的凌晨</a:t>
            </a:r>
            <a:r>
              <a:rPr lang="en-US" altLang="zh-CN" sz="1400" b="0" i="0" kern="1200" dirty="0">
                <a:solidFill>
                  <a:schemeClr val="tx1"/>
                </a:solidFill>
                <a:effectLst/>
                <a:latin typeface="+mn-lt"/>
                <a:ea typeface="+mn-ea"/>
                <a:cs typeface="+mn-cs"/>
              </a:rPr>
              <a:t>2</a:t>
            </a:r>
            <a:r>
              <a:rPr lang="zh-CN" altLang="en-US" sz="1400" b="0" i="0" kern="1200" dirty="0">
                <a:solidFill>
                  <a:schemeClr val="tx1"/>
                </a:solidFill>
                <a:effectLst/>
                <a:latin typeface="+mn-lt"/>
                <a:ea typeface="+mn-ea"/>
                <a:cs typeface="+mn-cs"/>
              </a:rPr>
              <a:t>时整（北京夏令时），再将时钟拨回一小时，即将表针由</a:t>
            </a:r>
            <a:r>
              <a:rPr lang="en-US" altLang="zh-CN" sz="1400" b="0" i="0" kern="1200" dirty="0">
                <a:solidFill>
                  <a:schemeClr val="tx1"/>
                </a:solidFill>
                <a:effectLst/>
                <a:latin typeface="+mn-lt"/>
                <a:ea typeface="+mn-ea"/>
                <a:cs typeface="+mn-cs"/>
              </a:rPr>
              <a:t>2</a:t>
            </a:r>
            <a:r>
              <a:rPr lang="zh-CN" altLang="en-US" sz="1400" b="0" i="0" kern="1200" dirty="0">
                <a:solidFill>
                  <a:schemeClr val="tx1"/>
                </a:solidFill>
                <a:effectLst/>
                <a:latin typeface="+mn-lt"/>
                <a:ea typeface="+mn-ea"/>
                <a:cs typeface="+mn-cs"/>
              </a:rPr>
              <a:t>时拨至</a:t>
            </a:r>
            <a:r>
              <a:rPr lang="en-US" altLang="zh-CN" sz="1400" b="0" i="0" kern="1200" dirty="0">
                <a:solidFill>
                  <a:schemeClr val="tx1"/>
                </a:solidFill>
                <a:effectLst/>
                <a:latin typeface="+mn-lt"/>
                <a:ea typeface="+mn-ea"/>
                <a:cs typeface="+mn-cs"/>
              </a:rPr>
              <a:t>1</a:t>
            </a:r>
            <a:r>
              <a:rPr lang="zh-CN" altLang="en-US" sz="1400" b="0" i="0" kern="1200" dirty="0">
                <a:solidFill>
                  <a:schemeClr val="tx1"/>
                </a:solidFill>
                <a:effectLst/>
                <a:latin typeface="+mn-lt"/>
                <a:ea typeface="+mn-ea"/>
                <a:cs typeface="+mn-cs"/>
              </a:rPr>
              <a:t>时，夏令时结束</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就是讲过的操作都支持，可能有一点比较偏的不支持</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ln w="12700"/>
        </p:spPr>
        <p:txBody>
          <a:bodyPr wrap="square" lIns="91440" tIns="45720" rIns="91440" bIns="45720" anchor="t"/>
          <a:lstStyle/>
          <a:p>
            <a:pPr lvl="0" eaLnBrk="1" hangingPunct="1">
              <a:spcBef>
                <a:spcPct val="0"/>
              </a:spcBef>
            </a:pPr>
            <a:endParaRPr lang="zh-CN" altLang="en-US" dirty="0"/>
          </a:p>
        </p:txBody>
      </p:sp>
      <p:sp>
        <p:nvSpPr>
          <p:cNvPr id="49156" name="灯片编号占位符 3"/>
          <p:cNvSpPr txBox="1">
            <a:spLocks noGrp="1"/>
          </p:cNvSpP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10" name="矩形 3"/>
          <p:cNvSpPr>
            <a:spLocks noChangeArrowheads="1"/>
          </p:cNvSpPr>
          <p:nvPr userDrawn="1"/>
        </p:nvSpPr>
        <p:spPr bwMode="auto">
          <a:xfrm>
            <a:off x="0" y="436245"/>
            <a:ext cx="1002030" cy="433705"/>
          </a:xfrm>
          <a:prstGeom prst="rect">
            <a:avLst/>
          </a:prstGeom>
          <a:solidFill>
            <a:schemeClr val="accent1">
              <a:lumMod val="75000"/>
            </a:schemeClr>
          </a:solidFill>
          <a:ln>
            <a:solidFill>
              <a:schemeClr val="bg1"/>
            </a:solid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宋体" panose="02010600030101010101" pitchFamily="2" charset="-122"/>
              <a:cs typeface="+mn-cs"/>
            </a:endParaRPr>
          </a:p>
        </p:txBody>
      </p:sp>
      <p:sp>
        <p:nvSpPr>
          <p:cNvPr id="8" name="内容占位符 2"/>
          <p:cNvSpPr>
            <a:spLocks noGrp="1"/>
          </p:cNvSpPr>
          <p:nvPr>
            <p:ph idx="13"/>
          </p:nvPr>
        </p:nvSpPr>
        <p:spPr>
          <a:xfrm>
            <a:off x="533400" y="1541730"/>
            <a:ext cx="11178429" cy="4723632"/>
          </a:xfrm>
          <a:prstGeom prst="rect">
            <a:avLst/>
          </a:prstGeom>
        </p:spPr>
        <p:txBody>
          <a:bodyPr/>
          <a:lstStyle>
            <a:lvl1pPr>
              <a:lnSpc>
                <a:spcPts val="3200"/>
              </a:lnSpc>
              <a:buSzPct val="80000"/>
              <a:buFontTx/>
              <a:buBlip>
                <a:blip r:embed="rId2"/>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3"/>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4"/>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11" name="标题 28"/>
          <p:cNvSpPr>
            <a:spLocks noGrp="1"/>
          </p:cNvSpPr>
          <p:nvPr>
            <p:ph type="title"/>
          </p:nvPr>
        </p:nvSpPr>
        <p:spPr>
          <a:xfrm>
            <a:off x="1583372" y="436245"/>
            <a:ext cx="8229600" cy="752475"/>
          </a:xfrm>
          <a:prstGeom prst="rect">
            <a:avLst/>
          </a:prstGeo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4.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136.png"/><Relationship Id="rId1" Type="http://schemas.openxmlformats.org/officeDocument/2006/relationships/image" Target="../media/image13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138.png"/><Relationship Id="rId1" Type="http://schemas.openxmlformats.org/officeDocument/2006/relationships/image" Target="../media/image137.png"/></Relationships>
</file>

<file path=ppt/slides/_rels/slide104.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140.wmf"/><Relationship Id="rId3" Type="http://schemas.openxmlformats.org/officeDocument/2006/relationships/oleObject" Target="../embeddings/oleObject8.bin"/><Relationship Id="rId2" Type="http://schemas.openxmlformats.org/officeDocument/2006/relationships/image" Target="../media/image139.wmf"/><Relationship Id="rId1" Type="http://schemas.openxmlformats.org/officeDocument/2006/relationships/oleObject" Target="../embeddings/oleObject7.bin"/></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142.png"/><Relationship Id="rId1" Type="http://schemas.openxmlformats.org/officeDocument/2006/relationships/image" Target="../media/image141.png"/></Relationships>
</file>

<file path=ppt/slides/_rels/slide106.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147.png"/><Relationship Id="rId1" Type="http://schemas.openxmlformats.org/officeDocument/2006/relationships/image" Target="../media/image146.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149.png"/><Relationship Id="rId1" Type="http://schemas.openxmlformats.org/officeDocument/2006/relationships/image" Target="../media/image14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150.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157.png"/><Relationship Id="rId1" Type="http://schemas.openxmlformats.org/officeDocument/2006/relationships/image" Target="../media/image156.png"/></Relationships>
</file>

<file path=ppt/slides/_rels/slide114.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165.png"/></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167.png"/><Relationship Id="rId1" Type="http://schemas.openxmlformats.org/officeDocument/2006/relationships/image" Target="../media/image166.png"/></Relationships>
</file>

<file path=ppt/slides/_rels/slide11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169.png"/><Relationship Id="rId1" Type="http://schemas.openxmlformats.org/officeDocument/2006/relationships/image" Target="../media/image1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171.png"/><Relationship Id="rId1" Type="http://schemas.openxmlformats.org/officeDocument/2006/relationships/image" Target="../media/image170.png"/></Relationships>
</file>

<file path=ppt/slides/_rels/slide122.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image" Target="../media/image173.png"/><Relationship Id="rId1" Type="http://schemas.openxmlformats.org/officeDocument/2006/relationships/image" Target="../media/image172.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17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xml"/><Relationship Id="rId2" Type="http://schemas.openxmlformats.org/officeDocument/2006/relationships/image" Target="../media/image176.png"/><Relationship Id="rId1" Type="http://schemas.openxmlformats.org/officeDocument/2006/relationships/image" Target="../media/image175.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17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1.xml"/><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xml"/><Relationship Id="rId2" Type="http://schemas.openxmlformats.org/officeDocument/2006/relationships/image" Target="../media/image182.png"/><Relationship Id="rId1" Type="http://schemas.openxmlformats.org/officeDocument/2006/relationships/image" Target="../media/image18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image" Target="../media/image183.jpe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xml"/><Relationship Id="rId2" Type="http://schemas.openxmlformats.org/officeDocument/2006/relationships/image" Target="../media/image185.png"/><Relationship Id="rId1" Type="http://schemas.openxmlformats.org/officeDocument/2006/relationships/image" Target="../media/image184.png"/></Relationships>
</file>

<file path=ppt/slides/_rels/slide133.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1.xml"/><Relationship Id="rId4" Type="http://schemas.openxmlformats.org/officeDocument/2006/relationships/image" Target="../media/image189.png"/><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image" Target="../media/image186.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190.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1.xml"/><Relationship Id="rId2" Type="http://schemas.openxmlformats.org/officeDocument/2006/relationships/image" Target="../media/image192.png"/><Relationship Id="rId1" Type="http://schemas.openxmlformats.org/officeDocument/2006/relationships/image" Target="../media/image191.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image" Target="../media/image193.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image" Target="../media/image194.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image" Target="../media/image195.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1.xml"/><Relationship Id="rId4" Type="http://schemas.openxmlformats.org/officeDocument/2006/relationships/image" Target="../media/image196.png"/><Relationship Id="rId3" Type="http://schemas.openxmlformats.org/officeDocument/2006/relationships/hyperlink" Target="http://matplotlib.org/gallery.html" TargetMode="External"/><Relationship Id="rId2" Type="http://schemas.openxmlformats.org/officeDocument/2006/relationships/hyperlink" Target="http://matplotlib.org/examples/index.html" TargetMode="External"/><Relationship Id="rId1" Type="http://schemas.openxmlformats.org/officeDocument/2006/relationships/hyperlink" Target="http://matplotlib.org/" TargetMode="External"/></Relationships>
</file>

<file path=ppt/slides/_rels/slide1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slides/_rels/slide145.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1.xml"/><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image" Target="../media/image200.png"/></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1.xml"/><Relationship Id="rId2" Type="http://schemas.openxmlformats.org/officeDocument/2006/relationships/image" Target="../media/image204.png"/><Relationship Id="rId1" Type="http://schemas.openxmlformats.org/officeDocument/2006/relationships/image" Target="../media/image203.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image" Target="../media/image205.png"/></Relationships>
</file>

<file path=ppt/slides/_rels/slide148.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1.xml"/><Relationship Id="rId4" Type="http://schemas.openxmlformats.org/officeDocument/2006/relationships/image" Target="../media/image209.png"/><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image" Target="../media/image206.png"/></Relationships>
</file>

<file path=ppt/slides/_rels/slide149.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1.xml"/><Relationship Id="rId2" Type="http://schemas.openxmlformats.org/officeDocument/2006/relationships/image" Target="../media/image211.png"/><Relationship Id="rId1" Type="http://schemas.openxmlformats.org/officeDocument/2006/relationships/image" Target="../media/image2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image" Target="../media/image212.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image" Target="../media/image213.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image" Target="../media/image214.png"/></Relationships>
</file>

<file path=ppt/slides/_rels/slide153.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1.xml"/><Relationship Id="rId2" Type="http://schemas.openxmlformats.org/officeDocument/2006/relationships/image" Target="../media/image216.png"/><Relationship Id="rId1" Type="http://schemas.openxmlformats.org/officeDocument/2006/relationships/image" Target="../media/image215.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image" Target="../media/image217.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image" Target="../media/image218.png"/></Relationships>
</file>

<file path=ppt/slides/_rels/slide156.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1.xml"/><Relationship Id="rId2" Type="http://schemas.openxmlformats.org/officeDocument/2006/relationships/image" Target="../media/image220.png"/><Relationship Id="rId1" Type="http://schemas.openxmlformats.org/officeDocument/2006/relationships/image" Target="../media/image21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xml"/><Relationship Id="rId2" Type="http://schemas.openxmlformats.org/officeDocument/2006/relationships/image" Target="../media/image222.png"/><Relationship Id="rId1" Type="http://schemas.openxmlformats.org/officeDocument/2006/relationships/image" Target="../media/image221.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image" Target="../media/image22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image" Target="../media/image224.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image" Target="../media/image225.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image" Target="../media/image22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slideLayout" Target="../slideLayouts/slideLayout1.xml"/><Relationship Id="rId4" Type="http://schemas.openxmlformats.org/officeDocument/2006/relationships/image" Target="../media/image230.png"/><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image" Target="../media/image227.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xml"/><Relationship Id="rId1" Type="http://schemas.openxmlformats.org/officeDocument/2006/relationships/image" Target="../media/image231.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image" Target="../media/image232.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xml"/><Relationship Id="rId1" Type="http://schemas.openxmlformats.org/officeDocument/2006/relationships/image" Target="../media/image2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image" Target="../media/image234.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40.wmf"/><Relationship Id="rId7" Type="http://schemas.openxmlformats.org/officeDocument/2006/relationships/oleObject" Target="../embeddings/oleObject4.bin"/><Relationship Id="rId6" Type="http://schemas.openxmlformats.org/officeDocument/2006/relationships/image" Target="../media/image39.wmf"/><Relationship Id="rId5" Type="http://schemas.openxmlformats.org/officeDocument/2006/relationships/oleObject" Target="../embeddings/oleObject3.bin"/><Relationship Id="rId4" Type="http://schemas.openxmlformats.org/officeDocument/2006/relationships/image" Target="../media/image38.wmf"/><Relationship Id="rId3" Type="http://schemas.openxmlformats.org/officeDocument/2006/relationships/oleObject" Target="../embeddings/oleObject2.bin"/><Relationship Id="rId2" Type="http://schemas.openxmlformats.org/officeDocument/2006/relationships/image" Target="../media/image37.wmf"/><Relationship Id="rId14" Type="http://schemas.openxmlformats.org/officeDocument/2006/relationships/vmlDrawing" Target="../drawings/vmlDrawing1.vml"/><Relationship Id="rId13" Type="http://schemas.openxmlformats.org/officeDocument/2006/relationships/slideLayout" Target="../slideLayouts/slideLayout1.xml"/><Relationship Id="rId12" Type="http://schemas.openxmlformats.org/officeDocument/2006/relationships/image" Target="../media/image42.wmf"/><Relationship Id="rId11" Type="http://schemas.openxmlformats.org/officeDocument/2006/relationships/oleObject" Target="../embeddings/oleObject6.bin"/><Relationship Id="rId10" Type="http://schemas.openxmlformats.org/officeDocument/2006/relationships/image" Target="../media/image41.wmf"/><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8.png"/><Relationship Id="rId1"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image" Target="../media/image7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2.png"/></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hyperlink" Target="http://pytz.sourceforge.net/" TargetMode="External"/><Relationship Id="rId4" Type="http://schemas.openxmlformats.org/officeDocument/2006/relationships/hyperlink" Target="http://labix.org/python-dateutil" TargetMode="External"/><Relationship Id="rId3" Type="http://schemas.openxmlformats.org/officeDocument/2006/relationships/hyperlink" Target="http://www.numpy.org/" TargetMode="External"/><Relationship Id="rId2" Type="http://schemas.openxmlformats.org/officeDocument/2006/relationships/hyperlink" Target="https://setuptools.readthedocs.io/en/latest/" TargetMode="External"/><Relationship Id="rId1" Type="http://schemas.openxmlformats.org/officeDocument/2006/relationships/hyperlink" Target="http://pandas.pydata.org/pandas-docs/stable/install.html#python-version-suppor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6.png"/><Relationship Id="rId1" Type="http://schemas.openxmlformats.org/officeDocument/2006/relationships/image" Target="../media/image95.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1.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06.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21.png"/></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4.png"/><Relationship Id="rId1" Type="http://schemas.openxmlformats.org/officeDocument/2006/relationships/image" Target="../media/image122.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29.png"/><Relationship Id="rId1" Type="http://schemas.openxmlformats.org/officeDocument/2006/relationships/image" Target="../media/image12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134.png"/><Relationship Id="rId1"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p:cNvSpPr txBox="1"/>
          <p:nvPr/>
        </p:nvSpPr>
        <p:spPr>
          <a:xfrm>
            <a:off x="3821525" y="2089580"/>
            <a:ext cx="3619902" cy="76944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r" eaLnBrk="1" hangingPunct="1">
              <a:lnSpc>
                <a:spcPct val="100000"/>
              </a:lnSpc>
              <a:spcBef>
                <a:spcPct val="0"/>
              </a:spcBef>
              <a:buNone/>
            </a:pPr>
            <a:r>
              <a:rPr lang="en-US" altLang="zh-CN" sz="4400" b="1" dirty="0">
                <a:solidFill>
                  <a:schemeClr val="accent1">
                    <a:lumMod val="75000"/>
                  </a:schemeClr>
                </a:solidFill>
                <a:latin typeface="微软雅黑" panose="020B0503020204020204" pitchFamily="34" charset="-122"/>
                <a:ea typeface="微软雅黑" panose="020B0503020204020204" pitchFamily="34" charset="-122"/>
              </a:rPr>
              <a:t>AI</a:t>
            </a: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实战工程师</a:t>
            </a:r>
            <a:endParaRPr lang="zh-CN" altLang="en-US"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flipH="1">
            <a:off x="5431155" y="5631180"/>
            <a:ext cx="1323975" cy="275590"/>
          </a:xfrm>
          <a:prstGeom prst="rect">
            <a:avLst/>
          </a:prstGeom>
          <a:noFill/>
        </p:spPr>
        <p:txBody>
          <a:bodyPr wrap="square" rtlCol="0">
            <a:spAutoFit/>
          </a:bodyPr>
          <a:lstStyle/>
          <a:p>
            <a:pPr>
              <a:spcBef>
                <a:spcPts val="1200"/>
              </a:spcBef>
            </a:pP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主讲人：</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马</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老师</a:t>
            </a:r>
            <a:endParaRPr lang="zh-CN" altLang="zh-CN" sz="1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8"/>
          <p:cNvSpPr txBox="1"/>
          <p:nvPr/>
        </p:nvSpPr>
        <p:spPr>
          <a:xfrm>
            <a:off x="4154149" y="3566935"/>
            <a:ext cx="2954655" cy="646331"/>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marL="0" lvl="0" indent="0" algn="r" eaLnBrk="1" hangingPunct="1">
              <a:lnSpc>
                <a:spcPct val="100000"/>
              </a:lnSpc>
              <a:spcBef>
                <a:spcPct val="0"/>
              </a:spcBef>
              <a:buNone/>
            </a:pPr>
            <a:r>
              <a:rPr lang="zh-CN" altLang="en-US" sz="3600" b="1" dirty="0">
                <a:solidFill>
                  <a:schemeClr val="bg1">
                    <a:lumMod val="50000"/>
                  </a:schemeClr>
                </a:solidFill>
                <a:latin typeface="微软雅黑" panose="020B0503020204020204" pitchFamily="34" charset="-122"/>
                <a:ea typeface="微软雅黑" panose="020B0503020204020204" pitchFamily="34" charset="-122"/>
              </a:rPr>
              <a:t>科学计算模块</a:t>
            </a:r>
            <a:endParaRPr lang="zh-CN" altLang="en-US" sz="3600" b="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
          <p:cNvSpPr txBox="1"/>
          <p:nvPr/>
        </p:nvSpPr>
        <p:spPr>
          <a:xfrm flipH="1">
            <a:off x="979360" y="427826"/>
            <a:ext cx="9421280" cy="523099"/>
          </a:xfrm>
          <a:prstGeom prst="rect">
            <a:avLst/>
          </a:prstGeom>
          <a:noFill/>
        </p:spPr>
        <p:txBody>
          <a:bodyPr wrap="square" rtlCol="0">
            <a:spAutoFit/>
          </a:bodyPr>
          <a:lstStyle/>
          <a:p>
            <a:r>
              <a:rPr lang="en-US" altLang="zh-CN" sz="2800" b="1" dirty="0" err="1">
                <a:latin typeface="微软雅黑" panose="020B0503020204020204" pitchFamily="34" charset="-122"/>
                <a:ea typeface="微软雅黑" panose="020B0503020204020204" pitchFamily="34" charset="-122"/>
                <a:cs typeface="+mj-cs"/>
              </a:rPr>
              <a:t>Jupyter</a:t>
            </a:r>
            <a:r>
              <a:rPr lang="en-US" altLang="zh-CN" sz="2800" b="1" dirty="0">
                <a:latin typeface="微软雅黑" panose="020B0503020204020204" pitchFamily="34" charset="-122"/>
                <a:ea typeface="微软雅黑" panose="020B0503020204020204" pitchFamily="34" charset="-122"/>
                <a:cs typeface="+mj-cs"/>
              </a:rPr>
              <a:t> Notebook</a:t>
            </a:r>
            <a:endParaRPr lang="en-US" altLang="zh-CN" sz="2800" b="1" dirty="0">
              <a:latin typeface="微软雅黑" panose="020B0503020204020204" pitchFamily="34" charset="-122"/>
              <a:ea typeface="微软雅黑" panose="020B0503020204020204" pitchFamily="34" charset="-122"/>
              <a:cs typeface="+mj-cs"/>
            </a:endParaRPr>
          </a:p>
        </p:txBody>
      </p:sp>
      <p:sp>
        <p:nvSpPr>
          <p:cNvPr id="50" name="Shape 153"/>
          <p:cNvSpPr/>
          <p:nvPr/>
        </p:nvSpPr>
        <p:spPr>
          <a:xfrm>
            <a:off x="6010156" y="1112696"/>
            <a:ext cx="184664" cy="461496"/>
          </a:xfrm>
          <a:prstGeom prst="rect">
            <a:avLst/>
          </a:prstGeom>
          <a:ln w="12700">
            <a:miter lim="400000"/>
          </a:ln>
        </p:spPr>
        <p:txBody>
          <a:bodyPr wrap="none" tIns="91406" bIns="91406">
            <a:spAutoFit/>
          </a:bodyPr>
          <a:lstStyle>
            <a:lvl1pPr algn="l" defTabSz="914400">
              <a:defRPr sz="3600" spc="600">
                <a:solidFill>
                  <a:srgbClr val="3766D7"/>
                </a:solidFill>
                <a:latin typeface="Adobe 黑体 Std R" panose="020B0400000000000000" charset="-122"/>
                <a:ea typeface="Adobe 黑体 Std R" panose="020B0400000000000000" charset="-122"/>
                <a:cs typeface="Adobe 黑体 Std R" panose="020B0400000000000000" charset="-122"/>
                <a:sym typeface="Adobe 黑体 Std R" panose="020B0400000000000000" charset="-122"/>
              </a:defRPr>
            </a:lvl1pPr>
          </a:lstStyle>
          <a:p>
            <a:pPr lvl="0">
              <a:defRPr sz="1800" spc="0">
                <a:solidFill>
                  <a:srgbClr val="000000"/>
                </a:solidFill>
              </a:defRPr>
            </a:pPr>
            <a:endParaRPr sz="1800" spc="300" dirty="0">
              <a:latin typeface="Impact" panose="020B0806030902050204" charset="0"/>
              <a:ea typeface="Impact" panose="020B0806030902050204" charset="0"/>
              <a:cs typeface="Impact" panose="020B0806030902050204" charset="0"/>
            </a:endParaRPr>
          </a:p>
        </p:txBody>
      </p:sp>
      <p:sp>
        <p:nvSpPr>
          <p:cNvPr id="46" name="椭圆 45"/>
          <p:cNvSpPr/>
          <p:nvPr/>
        </p:nvSpPr>
        <p:spPr bwMode="auto">
          <a:xfrm>
            <a:off x="802368" y="2829033"/>
            <a:ext cx="179322" cy="179322"/>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61" name="文本框 6"/>
          <p:cNvSpPr txBox="1"/>
          <p:nvPr/>
        </p:nvSpPr>
        <p:spPr>
          <a:xfrm flipH="1">
            <a:off x="449323" y="4174911"/>
            <a:ext cx="3379668" cy="399965"/>
          </a:xfrm>
          <a:prstGeom prst="rect">
            <a:avLst/>
          </a:prstGeom>
          <a:noFill/>
        </p:spPr>
        <p:txBody>
          <a:bodyPr wrap="square" rtlCol="0">
            <a:spAutoFit/>
          </a:bodyPr>
          <a:lstStyle/>
          <a:p>
            <a:pPr>
              <a:spcBef>
                <a:spcPts val="1200"/>
              </a:spcBef>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椭圆 62"/>
          <p:cNvSpPr/>
          <p:nvPr/>
        </p:nvSpPr>
        <p:spPr bwMode="auto">
          <a:xfrm>
            <a:off x="802368" y="3931908"/>
            <a:ext cx="179322" cy="179322"/>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22" name="椭圆 21"/>
          <p:cNvSpPr/>
          <p:nvPr/>
        </p:nvSpPr>
        <p:spPr bwMode="auto">
          <a:xfrm>
            <a:off x="802369" y="1991152"/>
            <a:ext cx="179322" cy="183938"/>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100">
              <a:solidFill>
                <a:srgbClr val="080808"/>
              </a:solidFill>
              <a:latin typeface="+mj-ea"/>
              <a:ea typeface="+mj-ea"/>
            </a:endParaRPr>
          </a:p>
        </p:txBody>
      </p:sp>
      <p:sp>
        <p:nvSpPr>
          <p:cNvPr id="4" name="矩形 3"/>
          <p:cNvSpPr/>
          <p:nvPr/>
        </p:nvSpPr>
        <p:spPr>
          <a:xfrm>
            <a:off x="1128599" y="1820326"/>
            <a:ext cx="7895077" cy="953886"/>
          </a:xfrm>
          <a:prstGeom prst="rect">
            <a:avLst/>
          </a:prstGeom>
        </p:spPr>
        <p:txBody>
          <a:bodyPr wrap="none">
            <a:spAutoFit/>
          </a:bodyPr>
          <a:lstStyle/>
          <a:p>
            <a:r>
              <a:rPr lang="en-US" altLang="zh-CN" sz="2800" dirty="0"/>
              <a:t>1.</a:t>
            </a:r>
            <a:r>
              <a:rPr lang="zh-CN" altLang="en-US" sz="2800" dirty="0"/>
              <a:t>打开</a:t>
            </a:r>
            <a:r>
              <a:rPr lang="en-US" altLang="zh-CN" sz="2800" dirty="0" err="1"/>
              <a:t>cmd</a:t>
            </a:r>
            <a:r>
              <a:rPr lang="en-US" altLang="zh-CN" sz="2800" dirty="0"/>
              <a:t>,</a:t>
            </a:r>
            <a:r>
              <a:rPr lang="zh-CN" altLang="en-US" sz="2800" dirty="0"/>
              <a:t>输入</a:t>
            </a:r>
            <a:r>
              <a:rPr lang="en-US" altLang="zh-CN" sz="2800" dirty="0"/>
              <a:t> </a:t>
            </a:r>
            <a:r>
              <a:rPr lang="en-US" altLang="zh-CN" sz="2800" dirty="0" err="1"/>
              <a:t>jupyter</a:t>
            </a:r>
            <a:r>
              <a:rPr lang="en-US" altLang="zh-CN" sz="2800" dirty="0"/>
              <a:t> notebook --generate-</a:t>
            </a:r>
            <a:r>
              <a:rPr lang="en-US" altLang="zh-CN" sz="2800" dirty="0" err="1"/>
              <a:t>config</a:t>
            </a:r>
            <a:r>
              <a:rPr lang="en-US" altLang="zh-CN" sz="2800" dirty="0"/>
              <a:t> </a:t>
            </a:r>
            <a:endParaRPr lang="en-US" altLang="zh-CN" sz="2800" dirty="0"/>
          </a:p>
          <a:p>
            <a:endParaRPr lang="zh-CN" altLang="en-US" sz="2800" dirty="0"/>
          </a:p>
        </p:txBody>
      </p:sp>
      <p:sp>
        <p:nvSpPr>
          <p:cNvPr id="6" name="矩形 5"/>
          <p:cNvSpPr/>
          <p:nvPr/>
        </p:nvSpPr>
        <p:spPr>
          <a:xfrm>
            <a:off x="1142691" y="2636241"/>
            <a:ext cx="9981832" cy="953886"/>
          </a:xfrm>
          <a:prstGeom prst="rect">
            <a:avLst/>
          </a:prstGeom>
        </p:spPr>
        <p:txBody>
          <a:bodyPr wrap="none">
            <a:spAutoFit/>
          </a:bodyPr>
          <a:lstStyle/>
          <a:p>
            <a:r>
              <a:rPr lang="en-US" altLang="zh-CN" sz="2800" dirty="0"/>
              <a:t>2.</a:t>
            </a:r>
            <a:r>
              <a:rPr lang="zh-CN" altLang="en-US" sz="2800" dirty="0"/>
              <a:t>打开这个配置文件，找到“</a:t>
            </a:r>
            <a:r>
              <a:rPr lang="en-US" altLang="zh-CN" sz="2800" dirty="0" err="1"/>
              <a:t>c.NotebookApp.notebook_dir</a:t>
            </a:r>
            <a:r>
              <a:rPr lang="en-US" altLang="zh-CN" sz="2800" dirty="0"/>
              <a:t>=‘’ ”</a:t>
            </a:r>
            <a:r>
              <a:rPr lang="zh-CN" altLang="en-US" sz="2800" dirty="0"/>
              <a:t>，</a:t>
            </a:r>
            <a:endParaRPr lang="en-US" altLang="zh-CN" sz="2800" dirty="0"/>
          </a:p>
          <a:p>
            <a:r>
              <a:rPr lang="zh-CN" altLang="en-US" sz="2800" dirty="0"/>
              <a:t>把路径改成自己的工作目录</a:t>
            </a:r>
            <a:endParaRPr lang="en-US" altLang="zh-CN" sz="2800" dirty="0"/>
          </a:p>
        </p:txBody>
      </p:sp>
      <p:sp>
        <p:nvSpPr>
          <p:cNvPr id="28" name="矩形 27"/>
          <p:cNvSpPr/>
          <p:nvPr/>
        </p:nvSpPr>
        <p:spPr>
          <a:xfrm>
            <a:off x="1128598" y="3828668"/>
            <a:ext cx="10253127" cy="2677036"/>
          </a:xfrm>
          <a:prstGeom prst="rect">
            <a:avLst/>
          </a:prstGeom>
        </p:spPr>
        <p:txBody>
          <a:bodyPr wrap="none">
            <a:spAutoFit/>
          </a:bodyPr>
          <a:lstStyle/>
          <a:p>
            <a:r>
              <a:rPr lang="en-US" altLang="zh-CN" sz="2400" dirty="0"/>
              <a:t>3.</a:t>
            </a:r>
            <a:r>
              <a:rPr lang="zh-CN" altLang="en-US" sz="2400" dirty="0"/>
              <a:t>配置文件修改完成后， 以后在</a:t>
            </a:r>
            <a:r>
              <a:rPr lang="en-US" altLang="zh-CN" sz="2400" dirty="0" err="1"/>
              <a:t>jupyter</a:t>
            </a:r>
            <a:r>
              <a:rPr lang="en-US" altLang="zh-CN" sz="2400" dirty="0"/>
              <a:t> notebook</a:t>
            </a:r>
            <a:r>
              <a:rPr lang="zh-CN" altLang="en-US" sz="2400" dirty="0"/>
              <a:t>中写的代码等都会保存在</a:t>
            </a:r>
            <a:endParaRPr lang="en-US" altLang="zh-CN" sz="2400" dirty="0"/>
          </a:p>
          <a:p>
            <a:r>
              <a:rPr lang="zh-CN" altLang="en-US" sz="2400" dirty="0"/>
              <a:t>自己创建的目录</a:t>
            </a:r>
            <a:r>
              <a:rPr lang="zh-CN" altLang="en-US" sz="2400" dirty="0">
                <a:latin typeface="+mn-ea"/>
              </a:rPr>
              <a:t>中。</a:t>
            </a:r>
            <a:endParaRPr lang="en-US" altLang="zh-CN" sz="2400" dirty="0">
              <a:latin typeface="+mn-ea"/>
            </a:endParaRPr>
          </a:p>
          <a:p>
            <a:endParaRPr lang="en-US" altLang="zh-CN" sz="2400" dirty="0">
              <a:latin typeface="+mn-ea"/>
            </a:endParaRPr>
          </a:p>
          <a:p>
            <a:r>
              <a:rPr lang="zh-CN" altLang="en-US" sz="2400" dirty="0">
                <a:latin typeface="+mn-ea"/>
              </a:rPr>
              <a:t>*设置</a:t>
            </a:r>
            <a:r>
              <a:rPr lang="en-US" altLang="zh-CN" sz="2400" dirty="0" err="1">
                <a:latin typeface="+mn-ea"/>
              </a:rPr>
              <a:t>jupyter</a:t>
            </a:r>
            <a:r>
              <a:rPr lang="zh-CN" altLang="en-US" sz="2400" dirty="0">
                <a:latin typeface="+mn-ea"/>
              </a:rPr>
              <a:t>密码：</a:t>
            </a:r>
            <a:endParaRPr lang="en-US" altLang="zh-CN" sz="2400" dirty="0">
              <a:latin typeface="+mn-ea"/>
            </a:endParaRPr>
          </a:p>
          <a:p>
            <a:r>
              <a:rPr lang="en-US" altLang="zh-CN" sz="2400" dirty="0">
                <a:latin typeface="+mn-ea"/>
              </a:rPr>
              <a:t>from </a:t>
            </a:r>
            <a:r>
              <a:rPr lang="en-US" altLang="zh-CN" sz="2400" dirty="0" err="1">
                <a:latin typeface="+mn-ea"/>
              </a:rPr>
              <a:t>notebook.auth</a:t>
            </a:r>
            <a:r>
              <a:rPr lang="en-US" altLang="zh-CN" sz="2400" dirty="0">
                <a:latin typeface="+mn-ea"/>
              </a:rPr>
              <a:t> import </a:t>
            </a:r>
            <a:r>
              <a:rPr lang="en-US" altLang="zh-CN" sz="2400" dirty="0" err="1">
                <a:latin typeface="+mn-ea"/>
              </a:rPr>
              <a:t>passwd</a:t>
            </a:r>
            <a:endParaRPr lang="en-US" altLang="zh-CN" sz="2400" dirty="0">
              <a:latin typeface="+mn-ea"/>
            </a:endParaRPr>
          </a:p>
          <a:p>
            <a:r>
              <a:rPr lang="en-US" altLang="zh-CN" sz="2400" dirty="0" err="1">
                <a:latin typeface="+mn-ea"/>
              </a:rPr>
              <a:t>passwd</a:t>
            </a:r>
            <a:r>
              <a:rPr lang="en-US" altLang="zh-CN" sz="2400" dirty="0">
                <a:latin typeface="+mn-ea"/>
              </a:rPr>
              <a:t>()</a:t>
            </a:r>
            <a:endParaRPr lang="en-US" altLang="zh-CN" sz="2400" dirty="0">
              <a:latin typeface="+mn-ea"/>
            </a:endParaRPr>
          </a:p>
          <a:p>
            <a:r>
              <a:rPr lang="zh-CN" altLang="en-US" sz="2400" dirty="0">
                <a:latin typeface="+mn-ea"/>
              </a:rPr>
              <a:t>保存生成的秘钥至配置文件的“</a:t>
            </a:r>
            <a:r>
              <a:rPr lang="en-US" altLang="zh-CN" sz="2400" u="sng" dirty="0" err="1"/>
              <a:t>c.NotebookApp</a:t>
            </a:r>
            <a:r>
              <a:rPr lang="en-US" altLang="zh-CN" sz="2400" u="sng" dirty="0"/>
              <a:t>. </a:t>
            </a:r>
            <a:r>
              <a:rPr lang="en-US" altLang="zh-CN" sz="2400" u="sng" dirty="0" err="1"/>
              <a:t>notebook_password</a:t>
            </a:r>
            <a:r>
              <a:rPr lang="en-US" altLang="zh-CN" sz="2400" dirty="0"/>
              <a:t>=‘’ ”</a:t>
            </a:r>
            <a:endParaRPr lang="en-US" altLang="zh-CN" sz="2400" dirty="0">
              <a:latin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pandas</a:t>
            </a:r>
            <a:r>
              <a:rPr lang="zh-CN" altLang="en-US" dirty="0">
                <a:sym typeface="+mn-ea"/>
              </a:rPr>
              <a:t>：缺省值</a:t>
            </a:r>
            <a:r>
              <a:rPr lang="en-US" altLang="zh-CN" dirty="0" err="1">
                <a:sym typeface="+mn-ea"/>
              </a:rPr>
              <a:t>NaN</a:t>
            </a:r>
            <a:r>
              <a:rPr lang="zh-CN" altLang="en-US" dirty="0">
                <a:sym typeface="+mn-ea"/>
              </a:rPr>
              <a:t>处理方法</a:t>
            </a:r>
            <a:endParaRPr lang="zh-CN" altLang="en-US" dirty="0">
              <a:sym typeface="+mn-ea"/>
            </a:endParaRPr>
          </a:p>
        </p:txBody>
      </p:sp>
      <p:pic>
        <p:nvPicPr>
          <p:cNvPr id="2" name="图片 1"/>
          <p:cNvPicPr>
            <a:picLocks noChangeAspect="1"/>
          </p:cNvPicPr>
          <p:nvPr/>
        </p:nvPicPr>
        <p:blipFill>
          <a:blip r:embed="rId1"/>
          <a:stretch>
            <a:fillRect/>
          </a:stretch>
        </p:blipFill>
        <p:spPr>
          <a:xfrm>
            <a:off x="696650" y="1557225"/>
            <a:ext cx="5294674" cy="3923392"/>
          </a:xfrm>
          <a:prstGeom prst="rect">
            <a:avLst/>
          </a:prstGeom>
        </p:spPr>
      </p:pic>
      <p:pic>
        <p:nvPicPr>
          <p:cNvPr id="4" name="图片 3"/>
          <p:cNvPicPr>
            <a:picLocks noChangeAspect="1"/>
          </p:cNvPicPr>
          <p:nvPr/>
        </p:nvPicPr>
        <p:blipFill>
          <a:blip r:embed="rId2"/>
          <a:stretch>
            <a:fillRect/>
          </a:stretch>
        </p:blipFill>
        <p:spPr>
          <a:xfrm>
            <a:off x="6887905" y="1523319"/>
            <a:ext cx="4418577" cy="4161462"/>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9500" y="439738"/>
            <a:ext cx="8229600" cy="752475"/>
          </a:xfrm>
        </p:spPr>
        <p:txBody>
          <a:bodyPr/>
          <a:lstStyle/>
          <a:p>
            <a:pPr algn="l"/>
            <a:r>
              <a:rPr lang="en-US" altLang="zh-CN">
                <a:sym typeface="+mn-ea"/>
              </a:rPr>
              <a:t>pandas</a:t>
            </a:r>
            <a:r>
              <a:rPr lang="zh-CN" altLang="en-US">
                <a:sym typeface="+mn-ea"/>
              </a:rPr>
              <a:t>：常用的数学统计方法</a:t>
            </a:r>
            <a:endParaRPr lang="zh-CN" altLang="en-US">
              <a:sym typeface="+mn-ea"/>
            </a:endParaRPr>
          </a:p>
        </p:txBody>
      </p:sp>
      <p:graphicFrame>
        <p:nvGraphicFramePr>
          <p:cNvPr id="5" name="表格 4"/>
          <p:cNvGraphicFramePr/>
          <p:nvPr/>
        </p:nvGraphicFramePr>
        <p:xfrm>
          <a:off x="1831216" y="1465241"/>
          <a:ext cx="8529886" cy="4266980"/>
        </p:xfrm>
        <a:graphic>
          <a:graphicData uri="http://schemas.openxmlformats.org/drawingml/2006/table">
            <a:tbl>
              <a:tblPr firstRow="1" bandRow="1">
                <a:tableStyleId>{00A15C55-8517-42AA-B614-E9B94910E393}</a:tableStyleId>
              </a:tblPr>
              <a:tblGrid>
                <a:gridCol w="3486613"/>
                <a:gridCol w="5043273"/>
              </a:tblGrid>
              <a:tr h="396148">
                <a:tc>
                  <a:txBody>
                    <a:bodyPr/>
                    <a:lstStyle/>
                    <a:p>
                      <a:pPr>
                        <a:buNone/>
                      </a:pPr>
                      <a:r>
                        <a:rPr lang="zh-CN" altLang="en-US" sz="2000"/>
                        <a:t>方法</a:t>
                      </a:r>
                      <a:endParaRPr lang="zh-CN" altLang="en-US" sz="2000"/>
                    </a:p>
                  </a:txBody>
                  <a:tcPr marL="91419" marR="91419" marT="45709" marB="45709"/>
                </a:tc>
                <a:tc>
                  <a:txBody>
                    <a:bodyPr/>
                    <a:lstStyle/>
                    <a:p>
                      <a:pPr>
                        <a:buNone/>
                      </a:pPr>
                      <a:r>
                        <a:rPr lang="zh-CN" altLang="en-US" sz="2000"/>
                        <a:t>说明</a:t>
                      </a:r>
                      <a:endParaRPr lang="zh-CN" altLang="en-US" sz="2000"/>
                    </a:p>
                  </a:txBody>
                  <a:tcPr marL="91419" marR="91419" marT="45709" marB="45709"/>
                </a:tc>
              </a:tr>
              <a:tr h="396148">
                <a:tc>
                  <a:txBody>
                    <a:bodyPr/>
                    <a:lstStyle/>
                    <a:p>
                      <a:pPr>
                        <a:buNone/>
                      </a:pPr>
                      <a:r>
                        <a:rPr lang="en-US" altLang="zh-CN" sz="2000" dirty="0"/>
                        <a:t>count</a:t>
                      </a:r>
                      <a:endParaRPr lang="en-US" altLang="zh-CN" sz="2000" dirty="0"/>
                    </a:p>
                  </a:txBody>
                  <a:tcPr marL="91419" marR="91419" marT="45709" marB="45709"/>
                </a:tc>
                <a:tc>
                  <a:txBody>
                    <a:bodyPr/>
                    <a:lstStyle/>
                    <a:p>
                      <a:pPr>
                        <a:buNone/>
                      </a:pPr>
                      <a:r>
                        <a:rPr lang="zh-CN" altLang="en-US" sz="2000"/>
                        <a:t>计算非</a:t>
                      </a:r>
                      <a:r>
                        <a:rPr lang="en-US" altLang="zh-CN" sz="2000"/>
                        <a:t>NA</a:t>
                      </a:r>
                      <a:r>
                        <a:rPr lang="zh-CN" altLang="en-US" sz="2000"/>
                        <a:t>值的数量</a:t>
                      </a:r>
                      <a:endParaRPr lang="zh-CN" altLang="en-US" sz="2000"/>
                    </a:p>
                  </a:txBody>
                  <a:tcPr marL="91419" marR="91419" marT="45709" marB="45709"/>
                </a:tc>
              </a:tr>
              <a:tr h="396148">
                <a:tc>
                  <a:txBody>
                    <a:bodyPr/>
                    <a:lstStyle/>
                    <a:p>
                      <a:pPr>
                        <a:buNone/>
                      </a:pPr>
                      <a:r>
                        <a:rPr lang="en-US" altLang="zh-CN" sz="2000" dirty="0"/>
                        <a:t>describe</a:t>
                      </a:r>
                      <a:endParaRPr lang="zh-CN" altLang="en-US" sz="2000" dirty="0"/>
                    </a:p>
                  </a:txBody>
                  <a:tcPr marL="91419" marR="91419" marT="45709" marB="45709"/>
                </a:tc>
                <a:tc>
                  <a:txBody>
                    <a:bodyPr/>
                    <a:lstStyle/>
                    <a:p>
                      <a:pPr>
                        <a:buNone/>
                      </a:pPr>
                      <a:r>
                        <a:rPr lang="zh-CN" altLang="en-US" sz="2000"/>
                        <a:t>针对</a:t>
                      </a:r>
                      <a:r>
                        <a:rPr lang="en-US" altLang="zh-CN" sz="2000"/>
                        <a:t>Series</a:t>
                      </a:r>
                      <a:r>
                        <a:rPr lang="zh-CN" altLang="en-US" sz="2000"/>
                        <a:t>或各</a:t>
                      </a:r>
                      <a:r>
                        <a:rPr lang="en-US" altLang="zh-CN" sz="2000"/>
                        <a:t>DataFrame</a:t>
                      </a:r>
                      <a:r>
                        <a:rPr lang="zh-CN" altLang="en-US" sz="2000"/>
                        <a:t>列计算总统计值</a:t>
                      </a:r>
                      <a:endParaRPr lang="zh-CN" altLang="en-US" sz="2000"/>
                    </a:p>
                  </a:txBody>
                  <a:tcPr marL="91419" marR="91419" marT="45709" marB="45709"/>
                </a:tc>
              </a:tr>
              <a:tr h="396148">
                <a:tc>
                  <a:txBody>
                    <a:bodyPr/>
                    <a:lstStyle/>
                    <a:p>
                      <a:pPr>
                        <a:buNone/>
                      </a:pPr>
                      <a:r>
                        <a:rPr lang="en-US" altLang="zh-CN" sz="2000" dirty="0"/>
                        <a:t>min/max</a:t>
                      </a:r>
                      <a:endParaRPr lang="en-US" altLang="zh-CN" sz="2000" dirty="0"/>
                    </a:p>
                  </a:txBody>
                  <a:tcPr marL="91419" marR="91419" marT="45709" marB="45709"/>
                </a:tc>
                <a:tc>
                  <a:txBody>
                    <a:bodyPr/>
                    <a:lstStyle/>
                    <a:p>
                      <a:pPr>
                        <a:buNone/>
                      </a:pPr>
                      <a:r>
                        <a:rPr lang="zh-CN" altLang="en-US" sz="2000"/>
                        <a:t>计算最大值、最小值</a:t>
                      </a:r>
                      <a:endParaRPr lang="zh-CN" altLang="en-US" sz="2000"/>
                    </a:p>
                  </a:txBody>
                  <a:tcPr marL="91419" marR="91419" marT="45709" marB="45709"/>
                </a:tc>
              </a:tr>
              <a:tr h="700878">
                <a:tc>
                  <a:txBody>
                    <a:bodyPr/>
                    <a:lstStyle/>
                    <a:p>
                      <a:pPr>
                        <a:buNone/>
                      </a:pPr>
                      <a:r>
                        <a:rPr lang="en-US" altLang="zh-CN" sz="2000" dirty="0" err="1"/>
                        <a:t>idxmin</a:t>
                      </a:r>
                      <a:r>
                        <a:rPr lang="zh-CN" altLang="en-US" sz="2000" dirty="0"/>
                        <a:t>、</a:t>
                      </a:r>
                      <a:r>
                        <a:rPr lang="en-US" altLang="zh-CN" sz="2000" dirty="0" err="1"/>
                        <a:t>idxmax</a:t>
                      </a:r>
                      <a:endParaRPr lang="en-US" altLang="zh-CN" sz="2000" dirty="0"/>
                    </a:p>
                  </a:txBody>
                  <a:tcPr marL="91419" marR="91419" marT="45709" marB="45709"/>
                </a:tc>
                <a:tc>
                  <a:txBody>
                    <a:bodyPr/>
                    <a:lstStyle/>
                    <a:p>
                      <a:pPr>
                        <a:buNone/>
                      </a:pPr>
                      <a:r>
                        <a:rPr lang="zh-CN" altLang="en-US" sz="2000"/>
                        <a:t>计算能够获取到最小值和最大值的索引位置</a:t>
                      </a:r>
                      <a:r>
                        <a:rPr lang="en-US" altLang="zh-CN" sz="2000"/>
                        <a:t>(</a:t>
                      </a:r>
                      <a:r>
                        <a:rPr lang="zh-CN" altLang="en-US" sz="2000"/>
                        <a:t>整数</a:t>
                      </a:r>
                      <a:r>
                        <a:rPr lang="en-US" altLang="zh-CN" sz="2000"/>
                        <a:t>)</a:t>
                      </a:r>
                      <a:endParaRPr lang="en-US" altLang="zh-CN" sz="2000"/>
                    </a:p>
                  </a:txBody>
                  <a:tcPr marL="91419" marR="91419" marT="45709" marB="45709"/>
                </a:tc>
              </a:tr>
              <a:tr h="396148">
                <a:tc>
                  <a:txBody>
                    <a:bodyPr/>
                    <a:lstStyle/>
                    <a:p>
                      <a:pPr>
                        <a:buNone/>
                      </a:pPr>
                      <a:r>
                        <a:rPr lang="en-US" altLang="zh-CN" sz="2000" dirty="0" err="1"/>
                        <a:t>argmin</a:t>
                      </a:r>
                      <a:r>
                        <a:rPr lang="zh-CN" altLang="en-US" sz="2000" dirty="0"/>
                        <a:t>、</a:t>
                      </a:r>
                      <a:r>
                        <a:rPr lang="en-US" altLang="zh-CN" sz="2000" dirty="0" err="1"/>
                        <a:t>argmax</a:t>
                      </a:r>
                      <a:endParaRPr lang="en-US" altLang="zh-CN" sz="2000" dirty="0"/>
                    </a:p>
                  </a:txBody>
                  <a:tcPr marL="91419" marR="91419" marT="45709" marB="45709"/>
                </a:tc>
                <a:tc>
                  <a:txBody>
                    <a:bodyPr/>
                    <a:lstStyle/>
                    <a:p>
                      <a:pPr>
                        <a:buNone/>
                      </a:pPr>
                      <a:r>
                        <a:rPr lang="zh-CN" altLang="en-US" sz="2000" dirty="0"/>
                        <a:t>计算能够获取到最小值和最大值的索引值</a:t>
                      </a:r>
                      <a:endParaRPr lang="zh-CN" altLang="en-US" sz="2000" dirty="0"/>
                    </a:p>
                  </a:txBody>
                  <a:tcPr marL="91419" marR="91419" marT="45709" marB="45709"/>
                </a:tc>
              </a:tr>
              <a:tr h="396148">
                <a:tc>
                  <a:txBody>
                    <a:bodyPr/>
                    <a:lstStyle/>
                    <a:p>
                      <a:pPr>
                        <a:buNone/>
                      </a:pPr>
                      <a:r>
                        <a:rPr lang="en-US" altLang="zh-CN" sz="2000" dirty="0"/>
                        <a:t>quantile</a:t>
                      </a:r>
                      <a:endParaRPr lang="en-US" altLang="zh-CN" sz="2000" dirty="0"/>
                    </a:p>
                  </a:txBody>
                  <a:tcPr marL="91419" marR="91419" marT="45709" marB="45709"/>
                </a:tc>
                <a:tc>
                  <a:txBody>
                    <a:bodyPr/>
                    <a:lstStyle/>
                    <a:p>
                      <a:pPr>
                        <a:buNone/>
                      </a:pPr>
                      <a:r>
                        <a:rPr lang="zh-CN" altLang="en-US" sz="2000" dirty="0"/>
                        <a:t>计算样本的分位数</a:t>
                      </a:r>
                      <a:r>
                        <a:rPr lang="en-US" altLang="zh-CN" sz="2000" dirty="0"/>
                        <a:t>(0</a:t>
                      </a:r>
                      <a:r>
                        <a:rPr lang="zh-CN" altLang="en-US" sz="2000" dirty="0"/>
                        <a:t>到</a:t>
                      </a:r>
                      <a:r>
                        <a:rPr lang="en-US" altLang="zh-CN" sz="2000" dirty="0"/>
                        <a:t>1)</a:t>
                      </a:r>
                      <a:endParaRPr lang="en-US" altLang="zh-CN" sz="2000" dirty="0"/>
                    </a:p>
                  </a:txBody>
                  <a:tcPr marL="91419" marR="91419" marT="45709" marB="45709"/>
                </a:tc>
              </a:tr>
              <a:tr h="396148">
                <a:tc>
                  <a:txBody>
                    <a:bodyPr/>
                    <a:lstStyle/>
                    <a:p>
                      <a:pPr>
                        <a:buNone/>
                      </a:pPr>
                      <a:r>
                        <a:rPr lang="en-US" altLang="zh-CN" sz="2000" dirty="0"/>
                        <a:t>sum</a:t>
                      </a:r>
                      <a:endParaRPr lang="en-US" altLang="zh-CN" sz="2000" dirty="0"/>
                    </a:p>
                  </a:txBody>
                  <a:tcPr marL="91419" marR="91419" marT="45709" marB="45709"/>
                </a:tc>
                <a:tc>
                  <a:txBody>
                    <a:bodyPr/>
                    <a:lstStyle/>
                    <a:p>
                      <a:pPr>
                        <a:buNone/>
                      </a:pPr>
                      <a:r>
                        <a:rPr lang="zh-CN" altLang="en-US" sz="2000" dirty="0"/>
                        <a:t>值的总和</a:t>
                      </a:r>
                      <a:endParaRPr lang="zh-CN" altLang="en-US" sz="2000" dirty="0"/>
                    </a:p>
                  </a:txBody>
                  <a:tcPr marL="91419" marR="91419" marT="45709" marB="45709"/>
                </a:tc>
              </a:tr>
              <a:tr h="396240">
                <a:tc>
                  <a:txBody>
                    <a:bodyPr/>
                    <a:lstStyle/>
                    <a:p>
                      <a:pPr>
                        <a:buNone/>
                      </a:pPr>
                      <a:r>
                        <a:rPr lang="en-US" altLang="zh-CN" sz="2000" dirty="0"/>
                        <a:t>mean</a:t>
                      </a:r>
                      <a:endParaRPr lang="en-US" altLang="zh-CN" sz="2000" dirty="0"/>
                    </a:p>
                  </a:txBody>
                  <a:tcPr marL="91419" marR="91419" marT="45709" marB="45709"/>
                </a:tc>
                <a:tc>
                  <a:txBody>
                    <a:bodyPr/>
                    <a:lstStyle/>
                    <a:p>
                      <a:pPr>
                        <a:buNone/>
                      </a:pPr>
                      <a:r>
                        <a:rPr lang="zh-CN" altLang="en-US" sz="2000" dirty="0"/>
                        <a:t>值的平均数</a:t>
                      </a:r>
                      <a:endParaRPr lang="zh-CN" altLang="en-US" sz="2000" dirty="0"/>
                    </a:p>
                  </a:txBody>
                  <a:tcPr marL="91419" marR="91419" marT="45709" marB="45709"/>
                </a:tc>
              </a:tr>
              <a:tr h="396148">
                <a:tc>
                  <a:txBody>
                    <a:bodyPr/>
                    <a:lstStyle/>
                    <a:p>
                      <a:pPr>
                        <a:buNone/>
                      </a:pPr>
                      <a:r>
                        <a:rPr lang="en-US" altLang="zh-CN" sz="2000" dirty="0"/>
                        <a:t>median</a:t>
                      </a:r>
                      <a:endParaRPr lang="en-US" altLang="zh-CN" sz="2000" dirty="0"/>
                    </a:p>
                  </a:txBody>
                  <a:tcPr marL="91419" marR="91419" marT="45709" marB="45709"/>
                </a:tc>
                <a:tc>
                  <a:txBody>
                    <a:bodyPr/>
                    <a:lstStyle/>
                    <a:p>
                      <a:pPr>
                        <a:buNone/>
                      </a:pPr>
                      <a:r>
                        <a:rPr lang="zh-CN" altLang="en-US" sz="2000" dirty="0"/>
                        <a:t>值的中位数</a:t>
                      </a:r>
                      <a:endParaRPr lang="zh-CN" altLang="en-US" sz="2000" dirty="0"/>
                    </a:p>
                  </a:txBody>
                  <a:tcPr marL="91419" marR="91419" marT="45709" marB="45709"/>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39738"/>
            <a:ext cx="8229600" cy="752475"/>
          </a:xfrm>
        </p:spPr>
        <p:txBody>
          <a:bodyPr/>
          <a:lstStyle/>
          <a:p>
            <a:pPr algn="l"/>
            <a:r>
              <a:rPr lang="en-US" altLang="zh-CN" dirty="0">
                <a:sym typeface="+mn-ea"/>
              </a:rPr>
              <a:t>pandas</a:t>
            </a:r>
            <a:r>
              <a:rPr lang="zh-CN" altLang="en-US" dirty="0">
                <a:sym typeface="+mn-ea"/>
              </a:rPr>
              <a:t>：常用的数学统计方法</a:t>
            </a:r>
            <a:endParaRPr lang="zh-CN" altLang="en-US" dirty="0">
              <a:sym typeface="+mn-ea"/>
            </a:endParaRPr>
          </a:p>
        </p:txBody>
      </p:sp>
      <p:graphicFrame>
        <p:nvGraphicFramePr>
          <p:cNvPr id="5" name="表格 4"/>
          <p:cNvGraphicFramePr/>
          <p:nvPr/>
        </p:nvGraphicFramePr>
        <p:xfrm>
          <a:off x="1831216" y="1423975"/>
          <a:ext cx="8529886" cy="3169744"/>
        </p:xfrm>
        <a:graphic>
          <a:graphicData uri="http://schemas.openxmlformats.org/drawingml/2006/table">
            <a:tbl>
              <a:tblPr firstRow="1" bandRow="1">
                <a:tableStyleId>{00A15C55-8517-42AA-B614-E9B94910E393}</a:tableStyleId>
              </a:tblPr>
              <a:tblGrid>
                <a:gridCol w="3240290"/>
                <a:gridCol w="5289596"/>
              </a:tblGrid>
              <a:tr h="396148">
                <a:tc>
                  <a:txBody>
                    <a:bodyPr/>
                    <a:lstStyle/>
                    <a:p>
                      <a:pPr>
                        <a:buNone/>
                      </a:pPr>
                      <a:r>
                        <a:rPr lang="zh-CN" altLang="en-US" sz="2000"/>
                        <a:t>方法</a:t>
                      </a:r>
                      <a:endParaRPr lang="zh-CN" altLang="en-US" sz="2000"/>
                    </a:p>
                  </a:txBody>
                  <a:tcPr marL="91419" marR="91419" marT="45709" marB="45709"/>
                </a:tc>
                <a:tc>
                  <a:txBody>
                    <a:bodyPr/>
                    <a:lstStyle/>
                    <a:p>
                      <a:pPr>
                        <a:buNone/>
                      </a:pPr>
                      <a:r>
                        <a:rPr lang="zh-CN" altLang="en-US" sz="2000"/>
                        <a:t>说明</a:t>
                      </a:r>
                      <a:endParaRPr lang="zh-CN" altLang="en-US" sz="2000"/>
                    </a:p>
                  </a:txBody>
                  <a:tcPr marL="91419" marR="91419" marT="45709" marB="45709"/>
                </a:tc>
              </a:tr>
              <a:tr h="396148">
                <a:tc>
                  <a:txBody>
                    <a:bodyPr/>
                    <a:lstStyle/>
                    <a:p>
                      <a:pPr>
                        <a:buNone/>
                      </a:pPr>
                      <a:r>
                        <a:rPr lang="en-US" altLang="zh-CN" sz="2000" dirty="0"/>
                        <a:t>mad</a:t>
                      </a:r>
                      <a:endParaRPr lang="en-US" altLang="zh-CN" sz="2000" dirty="0"/>
                    </a:p>
                  </a:txBody>
                  <a:tcPr marL="91419" marR="91419" marT="45709" marB="45709"/>
                </a:tc>
                <a:tc>
                  <a:txBody>
                    <a:bodyPr/>
                    <a:lstStyle/>
                    <a:p>
                      <a:pPr>
                        <a:buNone/>
                      </a:pPr>
                      <a:r>
                        <a:rPr lang="zh-CN" altLang="en-US" sz="2000" dirty="0"/>
                        <a:t>根据平均值计算平均绝对距离差</a:t>
                      </a:r>
                      <a:endParaRPr lang="zh-CN" altLang="en-US" sz="2000" dirty="0"/>
                    </a:p>
                  </a:txBody>
                  <a:tcPr marL="91419" marR="91419" marT="45709" marB="45709"/>
                </a:tc>
              </a:tr>
              <a:tr h="396148">
                <a:tc>
                  <a:txBody>
                    <a:bodyPr/>
                    <a:lstStyle/>
                    <a:p>
                      <a:pPr>
                        <a:buNone/>
                      </a:pPr>
                      <a:r>
                        <a:rPr lang="en-US" altLang="zh-CN" sz="2000" dirty="0" err="1"/>
                        <a:t>var</a:t>
                      </a:r>
                      <a:endParaRPr lang="en-US" altLang="zh-CN" sz="2000" dirty="0"/>
                    </a:p>
                  </a:txBody>
                  <a:tcPr marL="91419" marR="91419" marT="45709" marB="45709"/>
                </a:tc>
                <a:tc>
                  <a:txBody>
                    <a:bodyPr/>
                    <a:lstStyle/>
                    <a:p>
                      <a:pPr>
                        <a:buNone/>
                      </a:pPr>
                      <a:r>
                        <a:rPr lang="zh-CN" altLang="en-US" sz="2000" dirty="0"/>
                        <a:t>样本数值的方差</a:t>
                      </a:r>
                      <a:endParaRPr lang="zh-CN" altLang="en-US" sz="2000" dirty="0"/>
                    </a:p>
                  </a:txBody>
                  <a:tcPr marL="91419" marR="91419" marT="45709" marB="45709"/>
                </a:tc>
              </a:tr>
              <a:tr h="396148">
                <a:tc>
                  <a:txBody>
                    <a:bodyPr/>
                    <a:lstStyle/>
                    <a:p>
                      <a:pPr>
                        <a:buNone/>
                      </a:pPr>
                      <a:r>
                        <a:rPr lang="en-US" altLang="zh-CN" sz="2000" dirty="0" err="1"/>
                        <a:t>std</a:t>
                      </a:r>
                      <a:endParaRPr lang="en-US" altLang="zh-CN" sz="2000" dirty="0"/>
                    </a:p>
                  </a:txBody>
                  <a:tcPr marL="91419" marR="91419" marT="45709" marB="45709"/>
                </a:tc>
                <a:tc>
                  <a:txBody>
                    <a:bodyPr/>
                    <a:lstStyle/>
                    <a:p>
                      <a:pPr>
                        <a:buNone/>
                      </a:pPr>
                      <a:r>
                        <a:rPr lang="zh-CN" altLang="en-US" sz="1800" b="0" i="0" kern="1200" dirty="0">
                          <a:solidFill>
                            <a:schemeClr val="dk1"/>
                          </a:solidFill>
                          <a:effectLst/>
                          <a:latin typeface="+mn-lt"/>
                          <a:ea typeface="+mn-ea"/>
                          <a:cs typeface="+mn-cs"/>
                        </a:rPr>
                        <a:t>样本标准偏差</a:t>
                      </a:r>
                      <a:endParaRPr lang="zh-CN" altLang="en-US" sz="2000" dirty="0"/>
                    </a:p>
                  </a:txBody>
                  <a:tcPr marL="91419" marR="91419" marT="45709" marB="45709"/>
                </a:tc>
              </a:tr>
              <a:tr h="396240">
                <a:tc>
                  <a:txBody>
                    <a:bodyPr/>
                    <a:lstStyle/>
                    <a:p>
                      <a:pPr>
                        <a:buNone/>
                      </a:pPr>
                      <a:r>
                        <a:rPr lang="en-US" altLang="zh-CN" sz="2000" dirty="0" err="1"/>
                        <a:t>cumsum</a:t>
                      </a:r>
                      <a:endParaRPr lang="en-US" altLang="zh-CN" sz="2000" dirty="0"/>
                    </a:p>
                  </a:txBody>
                  <a:tcPr marL="91419" marR="91419" marT="45709" marB="45709"/>
                </a:tc>
                <a:tc>
                  <a:txBody>
                    <a:bodyPr/>
                    <a:lstStyle/>
                    <a:p>
                      <a:pPr>
                        <a:buNone/>
                      </a:pPr>
                      <a:r>
                        <a:rPr lang="zh-CN" altLang="en-US" sz="2000"/>
                        <a:t>样本值的累计和</a:t>
                      </a:r>
                      <a:endParaRPr lang="zh-CN" altLang="en-US" sz="2000"/>
                    </a:p>
                  </a:txBody>
                  <a:tcPr marL="91419" marR="91419" marT="45709" marB="45709"/>
                </a:tc>
              </a:tr>
              <a:tr h="396148">
                <a:tc>
                  <a:txBody>
                    <a:bodyPr/>
                    <a:lstStyle/>
                    <a:p>
                      <a:pPr>
                        <a:buNone/>
                      </a:pPr>
                      <a:r>
                        <a:rPr lang="en-US" altLang="zh-CN" sz="2000"/>
                        <a:t>cummin</a:t>
                      </a:r>
                      <a:r>
                        <a:rPr lang="zh-CN" altLang="en-US" sz="2000"/>
                        <a:t>、</a:t>
                      </a:r>
                      <a:r>
                        <a:rPr lang="en-US" altLang="zh-CN" sz="2000"/>
                        <a:t>cummax</a:t>
                      </a:r>
                      <a:endParaRPr lang="en-US" altLang="zh-CN" sz="2000"/>
                    </a:p>
                  </a:txBody>
                  <a:tcPr marL="91419" marR="91419" marT="45709" marB="45709"/>
                </a:tc>
                <a:tc>
                  <a:txBody>
                    <a:bodyPr/>
                    <a:lstStyle/>
                    <a:p>
                      <a:pPr>
                        <a:buNone/>
                      </a:pPr>
                      <a:r>
                        <a:rPr lang="zh-CN" altLang="en-US" sz="2000"/>
                        <a:t>样本的累计最小值、最大值</a:t>
                      </a:r>
                      <a:endParaRPr lang="zh-CN" altLang="en-US" sz="2000"/>
                    </a:p>
                  </a:txBody>
                  <a:tcPr marL="91419" marR="91419" marT="45709" marB="45709"/>
                </a:tc>
              </a:tr>
              <a:tr h="396148">
                <a:tc>
                  <a:txBody>
                    <a:bodyPr/>
                    <a:lstStyle/>
                    <a:p>
                      <a:pPr>
                        <a:buNone/>
                      </a:pPr>
                      <a:r>
                        <a:rPr lang="en-US" altLang="zh-CN" sz="2000"/>
                        <a:t>cumprod</a:t>
                      </a:r>
                      <a:endParaRPr lang="en-US" altLang="zh-CN" sz="2000"/>
                    </a:p>
                  </a:txBody>
                  <a:tcPr marL="91419" marR="91419" marT="45709" marB="45709"/>
                </a:tc>
                <a:tc>
                  <a:txBody>
                    <a:bodyPr/>
                    <a:lstStyle/>
                    <a:p>
                      <a:pPr>
                        <a:buNone/>
                      </a:pPr>
                      <a:r>
                        <a:rPr lang="zh-CN" altLang="en-US" sz="2000"/>
                        <a:t>样本值的累计积</a:t>
                      </a:r>
                      <a:endParaRPr lang="zh-CN" altLang="en-US" sz="2000"/>
                    </a:p>
                  </a:txBody>
                  <a:tcPr marL="91419" marR="91419" marT="45709" marB="45709"/>
                </a:tc>
              </a:tr>
              <a:tr h="396148">
                <a:tc>
                  <a:txBody>
                    <a:bodyPr/>
                    <a:lstStyle/>
                    <a:p>
                      <a:pPr>
                        <a:buNone/>
                      </a:pPr>
                      <a:r>
                        <a:rPr lang="en-US" altLang="zh-CN" sz="2000" dirty="0" err="1"/>
                        <a:t>pct_change</a:t>
                      </a:r>
                      <a:endParaRPr lang="en-US" altLang="zh-CN" sz="2000" dirty="0"/>
                    </a:p>
                  </a:txBody>
                  <a:tcPr marL="91419" marR="91419" marT="45709" marB="45709"/>
                </a:tc>
                <a:tc>
                  <a:txBody>
                    <a:bodyPr/>
                    <a:lstStyle/>
                    <a:p>
                      <a:pPr>
                        <a:buNone/>
                      </a:pPr>
                      <a:r>
                        <a:rPr lang="zh-CN" altLang="en-US" sz="2000" dirty="0"/>
                        <a:t>计算百分数变化</a:t>
                      </a:r>
                      <a:endParaRPr lang="zh-CN" altLang="en-US" sz="2000" dirty="0"/>
                    </a:p>
                  </a:txBody>
                  <a:tcPr marL="91419" marR="91419" marT="45709" marB="45709"/>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39738"/>
            <a:ext cx="8229600" cy="752475"/>
          </a:xfrm>
        </p:spPr>
        <p:txBody>
          <a:bodyPr/>
          <a:lstStyle/>
          <a:p>
            <a:pPr algn="l"/>
            <a:r>
              <a:rPr lang="en-US" altLang="zh-CN" dirty="0">
                <a:sym typeface="+mn-ea"/>
              </a:rPr>
              <a:t>pandas</a:t>
            </a:r>
            <a:r>
              <a:rPr lang="zh-CN" altLang="en-US" dirty="0">
                <a:sym typeface="+mn-ea"/>
              </a:rPr>
              <a:t>：常用的数学统计方法</a:t>
            </a:r>
            <a:endParaRPr lang="zh-CN" altLang="en-US" dirty="0">
              <a:sym typeface="+mn-ea"/>
            </a:endParaRPr>
          </a:p>
        </p:txBody>
      </p:sp>
      <p:pic>
        <p:nvPicPr>
          <p:cNvPr id="2" name="图片 1"/>
          <p:cNvPicPr>
            <a:picLocks noChangeAspect="1"/>
          </p:cNvPicPr>
          <p:nvPr/>
        </p:nvPicPr>
        <p:blipFill>
          <a:blip r:embed="rId1"/>
          <a:stretch>
            <a:fillRect/>
          </a:stretch>
        </p:blipFill>
        <p:spPr>
          <a:xfrm>
            <a:off x="1920503" y="1701208"/>
            <a:ext cx="3609140" cy="3447252"/>
          </a:xfrm>
          <a:prstGeom prst="rect">
            <a:avLst/>
          </a:prstGeom>
        </p:spPr>
      </p:pic>
      <p:pic>
        <p:nvPicPr>
          <p:cNvPr id="5" name="图片 4"/>
          <p:cNvPicPr>
            <a:picLocks noChangeAspect="1"/>
          </p:cNvPicPr>
          <p:nvPr/>
        </p:nvPicPr>
        <p:blipFill>
          <a:blip r:embed="rId2"/>
          <a:stretch>
            <a:fillRect/>
          </a:stretch>
        </p:blipFill>
        <p:spPr>
          <a:xfrm>
            <a:off x="6583599" y="1125278"/>
            <a:ext cx="3233732" cy="5474304"/>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6785" y="1324930"/>
            <a:ext cx="11178429" cy="4723632"/>
          </a:xfrm>
        </p:spPr>
        <p:txBody>
          <a:bodyPr>
            <a:normAutofit/>
          </a:bodyPr>
          <a:lstStyle/>
          <a:p>
            <a:pPr>
              <a:lnSpc>
                <a:spcPct val="150000"/>
              </a:lnSpc>
            </a:pPr>
            <a:r>
              <a:rPr lang="en-US" altLang="zh-CN" dirty="0"/>
              <a:t> </a:t>
            </a:r>
            <a:r>
              <a:rPr lang="zh-CN" altLang="en-US" dirty="0"/>
              <a:t>相关系数（</a:t>
            </a:r>
            <a:r>
              <a:rPr lang="en-US" altLang="zh-CN" dirty="0"/>
              <a:t>Correlation coefficient</a:t>
            </a:r>
            <a:r>
              <a:rPr lang="zh-CN" altLang="en-US" dirty="0"/>
              <a:t>）：反映两个样本</a:t>
            </a:r>
            <a:r>
              <a:rPr lang="en-US" altLang="zh-CN" dirty="0"/>
              <a:t>/</a:t>
            </a:r>
            <a:r>
              <a:rPr lang="zh-CN" altLang="en-US" dirty="0"/>
              <a:t>样本之间的相互关系以及之间的相关程度。在</a:t>
            </a:r>
            <a:r>
              <a:rPr lang="en-US" altLang="zh-CN" dirty="0"/>
              <a:t>COV</a:t>
            </a:r>
            <a:r>
              <a:rPr lang="zh-CN" altLang="en-US" dirty="0"/>
              <a:t>的基础上进行了无量纲化操作，也就是进行了标准化操作。</a:t>
            </a:r>
            <a:endParaRPr lang="zh-CN" altLang="en-US" dirty="0"/>
          </a:p>
          <a:p>
            <a:pPr>
              <a:lnSpc>
                <a:spcPct val="150000"/>
              </a:lnSpc>
            </a:pPr>
            <a:r>
              <a:rPr lang="zh-CN" altLang="en-US" dirty="0"/>
              <a:t> 协方差</a:t>
            </a:r>
            <a:r>
              <a:rPr lang="en-US" altLang="zh-CN" dirty="0"/>
              <a:t>(Covariance, COV)</a:t>
            </a:r>
            <a:r>
              <a:rPr lang="zh-CN" altLang="en-US" dirty="0"/>
              <a:t>：反映两个样本</a:t>
            </a:r>
            <a:r>
              <a:rPr lang="en-US" altLang="zh-CN" dirty="0"/>
              <a:t>/</a:t>
            </a:r>
            <a:r>
              <a:rPr lang="zh-CN" altLang="en-US" dirty="0"/>
              <a:t>变量之间的相互关系以及之间的相关程度。</a:t>
            </a:r>
            <a:endParaRPr lang="zh-CN" altLang="en-US" dirty="0"/>
          </a:p>
        </p:txBody>
      </p:sp>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：相关系数与协方差</a:t>
            </a:r>
            <a:endParaRPr lang="zh-CN" altLang="en-US" dirty="0">
              <a:sym typeface="+mn-ea"/>
            </a:endParaRPr>
          </a:p>
        </p:txBody>
      </p:sp>
      <p:graphicFrame>
        <p:nvGraphicFramePr>
          <p:cNvPr id="6" name="对象 5">
            <a:hlinkClick r:id="" action="ppaction://ole?verb=0"/>
          </p:cNvPr>
          <p:cNvGraphicFramePr>
            <a:graphicFrameLocks noChangeAspect="1"/>
          </p:cNvGraphicFramePr>
          <p:nvPr/>
        </p:nvGraphicFramePr>
        <p:xfrm>
          <a:off x="2811429" y="4589988"/>
          <a:ext cx="6842446" cy="726907"/>
        </p:xfrm>
        <a:graphic>
          <a:graphicData uri="http://schemas.openxmlformats.org/presentationml/2006/ole">
            <mc:AlternateContent xmlns:mc="http://schemas.openxmlformats.org/markup-compatibility/2006">
              <mc:Choice xmlns:v="urn:schemas-microsoft-com:vml" Requires="v">
                <p:oleObj spid="_x0000_s2096" name="" r:id="rId1" imgW="2032000" imgH="215900" progId="Equation.KSEE3">
                  <p:embed/>
                </p:oleObj>
              </mc:Choice>
              <mc:Fallback>
                <p:oleObj name="" r:id="rId1" imgW="2032000" imgH="215900" progId="Equation.KSEE3">
                  <p:embed/>
                  <p:pic>
                    <p:nvPicPr>
                      <p:cNvPr id="0" name="对象 5">
                        <a:hlinkClick r:id="" action="ppaction://ole?verb=0"/>
                      </p:cNvPr>
                      <p:cNvPicPr/>
                      <p:nvPr/>
                    </p:nvPicPr>
                    <p:blipFill>
                      <a:blip r:embed="rId2"/>
                      <a:stretch>
                        <a:fillRect/>
                      </a:stretch>
                    </p:blipFill>
                    <p:spPr>
                      <a:xfrm>
                        <a:off x="2811429" y="4589988"/>
                        <a:ext cx="6842446" cy="726907"/>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2811429" y="5452753"/>
          <a:ext cx="2592740" cy="1191619"/>
        </p:xfrm>
        <a:graphic>
          <a:graphicData uri="http://schemas.openxmlformats.org/presentationml/2006/ole">
            <mc:AlternateContent xmlns:mc="http://schemas.openxmlformats.org/markup-compatibility/2006">
              <mc:Choice xmlns:v="urn:schemas-microsoft-com:vml" Requires="v">
                <p:oleObj spid="_x0000_s2097" name="" r:id="rId3" imgW="939800" imgH="431800" progId="Equation.KSEE3">
                  <p:embed/>
                </p:oleObj>
              </mc:Choice>
              <mc:Fallback>
                <p:oleObj name="" r:id="rId3" imgW="939800" imgH="431800" progId="Equation.KSEE3">
                  <p:embed/>
                  <p:pic>
                    <p:nvPicPr>
                      <p:cNvPr id="0" name="对象 9">
                        <a:hlinkClick r:id="" action="ppaction://ole?verb=0"/>
                      </p:cNvPr>
                      <p:cNvPicPr/>
                      <p:nvPr/>
                    </p:nvPicPr>
                    <p:blipFill>
                      <a:blip r:embed="rId4"/>
                      <a:stretch>
                        <a:fillRect/>
                      </a:stretch>
                    </p:blipFill>
                    <p:spPr>
                      <a:xfrm>
                        <a:off x="2811429" y="5452753"/>
                        <a:ext cx="2592740" cy="1191619"/>
                      </a:xfrm>
                      <a:prstGeom prst="rect">
                        <a:avLst/>
                      </a:prstGeom>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pandas</a:t>
            </a:r>
            <a:r>
              <a:rPr lang="zh-CN" altLang="en-US" dirty="0">
                <a:sym typeface="+mn-ea"/>
              </a:rPr>
              <a:t>：相关系数与协方差</a:t>
            </a:r>
            <a:endParaRPr lang="zh-CN" altLang="en-US" dirty="0">
              <a:sym typeface="+mn-ea"/>
            </a:endParaRPr>
          </a:p>
        </p:txBody>
      </p:sp>
      <p:sp>
        <p:nvSpPr>
          <p:cNvPr id="7" name="矩形 6"/>
          <p:cNvSpPr/>
          <p:nvPr/>
        </p:nvSpPr>
        <p:spPr>
          <a:xfrm>
            <a:off x="1056606" y="1014496"/>
            <a:ext cx="10006796" cy="1569660"/>
          </a:xfrm>
          <a:prstGeom prst="rect">
            <a:avLst/>
          </a:prstGeom>
        </p:spPr>
        <p:txBody>
          <a:bodyPr wrap="square">
            <a:spAutoFit/>
          </a:bodyPr>
          <a:lstStyle/>
          <a:p>
            <a:r>
              <a:rPr lang="zh-CN" altLang="en-US" sz="2400" b="1" dirty="0"/>
              <a:t>协方差</a:t>
            </a:r>
            <a:r>
              <a:rPr lang="zh-CN" altLang="en-US" dirty="0"/>
              <a:t>  </a:t>
            </a:r>
            <a:endParaRPr lang="zh-CN" altLang="en-US" dirty="0"/>
          </a:p>
          <a:p>
            <a:r>
              <a:rPr lang="zh-CN" altLang="en-US" dirty="0"/>
              <a:t>如果有X,Y两个变量，每个时刻的“X值与其均值之差”乘以“Y值与其均值之差”得到一个乘积，再对这每时刻的乘积求和并求出均值。</a:t>
            </a:r>
            <a:endParaRPr lang="zh-CN" altLang="en-US" dirty="0"/>
          </a:p>
          <a:p>
            <a:r>
              <a:rPr lang="zh-CN" altLang="en-US" dirty="0"/>
              <a:t>如果协方差为正，说明X，Y同向变化，协方差越大说明同向程度越高；如果协方差为负，说明X，Y反向运动，协方差越小说明反向程度越高。</a:t>
            </a:r>
            <a:endParaRPr lang="zh-CN" altLang="en-US" dirty="0"/>
          </a:p>
        </p:txBody>
      </p:sp>
      <p:pic>
        <p:nvPicPr>
          <p:cNvPr id="9" name="图片 8"/>
          <p:cNvPicPr>
            <a:picLocks noChangeAspect="1"/>
          </p:cNvPicPr>
          <p:nvPr/>
        </p:nvPicPr>
        <p:blipFill>
          <a:blip r:embed="rId1"/>
          <a:stretch>
            <a:fillRect/>
          </a:stretch>
        </p:blipFill>
        <p:spPr>
          <a:xfrm>
            <a:off x="930834" y="2853070"/>
            <a:ext cx="5123264" cy="3056817"/>
          </a:xfrm>
          <a:prstGeom prst="rect">
            <a:avLst/>
          </a:prstGeom>
        </p:spPr>
      </p:pic>
      <p:pic>
        <p:nvPicPr>
          <p:cNvPr id="10" name="图片 9"/>
          <p:cNvPicPr>
            <a:picLocks noChangeAspect="1"/>
          </p:cNvPicPr>
          <p:nvPr/>
        </p:nvPicPr>
        <p:blipFill>
          <a:blip r:embed="rId2"/>
          <a:stretch>
            <a:fillRect/>
          </a:stretch>
        </p:blipFill>
        <p:spPr>
          <a:xfrm>
            <a:off x="6369146" y="2925061"/>
            <a:ext cx="3418684" cy="790392"/>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55700" y="439738"/>
            <a:ext cx="8229600" cy="752475"/>
          </a:xfrm>
        </p:spPr>
        <p:txBody>
          <a:bodyPr/>
          <a:lstStyle/>
          <a:p>
            <a:pPr algn="l"/>
            <a:r>
              <a:rPr lang="en-US" altLang="zh-CN" dirty="0">
                <a:sym typeface="+mn-ea"/>
              </a:rPr>
              <a:t>pandas</a:t>
            </a:r>
            <a:r>
              <a:rPr lang="zh-CN" altLang="en-US" dirty="0">
                <a:sym typeface="+mn-ea"/>
              </a:rPr>
              <a:t>：相关系数与协方差</a:t>
            </a:r>
            <a:endParaRPr lang="zh-CN" altLang="en-US" dirty="0">
              <a:sym typeface="+mn-ea"/>
            </a:endParaRPr>
          </a:p>
        </p:txBody>
      </p:sp>
      <p:sp>
        <p:nvSpPr>
          <p:cNvPr id="2" name="矩形 1"/>
          <p:cNvSpPr/>
          <p:nvPr/>
        </p:nvSpPr>
        <p:spPr>
          <a:xfrm>
            <a:off x="408685" y="1014496"/>
            <a:ext cx="11446622" cy="3293209"/>
          </a:xfrm>
          <a:prstGeom prst="rect">
            <a:avLst/>
          </a:prstGeom>
        </p:spPr>
        <p:txBody>
          <a:bodyPr wrap="square">
            <a:spAutoFit/>
          </a:bodyPr>
          <a:lstStyle/>
          <a:p>
            <a:r>
              <a:rPr lang="zh-CN" altLang="en-US" sz="2800" b="1" dirty="0"/>
              <a:t>相关系数</a:t>
            </a:r>
            <a:endParaRPr lang="zh-CN" altLang="en-US" sz="2800" b="1" dirty="0"/>
          </a:p>
          <a:p>
            <a:r>
              <a:rPr lang="zh-CN" altLang="en-US" dirty="0"/>
              <a:t>就是用X、Y的协方差除以X的标准差和Y的标准差。所以，相关系数也可以看成协方差：一种剔除了两个变量量纲影响、标准化后的特殊协方差。</a:t>
            </a:r>
            <a:endParaRPr lang="zh-CN" altLang="en-US" dirty="0"/>
          </a:p>
          <a:p>
            <a:r>
              <a:rPr lang="zh-CN" altLang="en-US" dirty="0"/>
              <a:t>1.也可以反映两个变量变化时是同向还是反向，如果同向变化为正，反向变化为负</a:t>
            </a:r>
            <a:endParaRPr lang="zh-CN" altLang="en-US" dirty="0"/>
          </a:p>
          <a:p>
            <a:r>
              <a:rPr lang="zh-CN" altLang="en-US" dirty="0"/>
              <a:t>2.由于它是标准化后的协方差，因此更重的特性是，它消除了两个变量变化幅度的影响，而只是单纯反应两个变量单位变化的相似程度。</a:t>
            </a:r>
            <a:endParaRPr lang="zh-CN" altLang="en-US" dirty="0"/>
          </a:p>
          <a:p>
            <a:r>
              <a:rPr lang="zh-CN" altLang="en-US" dirty="0"/>
              <a:t>注意：</a:t>
            </a:r>
            <a:endParaRPr lang="zh-CN" altLang="en-US" dirty="0"/>
          </a:p>
          <a:p>
            <a:r>
              <a:rPr lang="zh-CN" altLang="en-US" dirty="0"/>
              <a:t>相关系数不像协方差一样可以在＋\infty 到－\infty 间变化，它只能在＋1到－1之间变化</a:t>
            </a:r>
            <a:endParaRPr lang="zh-CN" altLang="en-US" dirty="0"/>
          </a:p>
          <a:p>
            <a:r>
              <a:rPr lang="zh-CN" altLang="en-US" dirty="0"/>
              <a:t>当相关系数为1的时候两者相识度最大，同向正相关</a:t>
            </a:r>
            <a:endParaRPr lang="zh-CN" altLang="en-US" dirty="0"/>
          </a:p>
          <a:p>
            <a:r>
              <a:rPr lang="zh-CN" altLang="en-US" dirty="0"/>
              <a:t>当相关系数为0的时候两者没有任何相似度，两个变量无关</a:t>
            </a:r>
            <a:endParaRPr lang="zh-CN" altLang="en-US" dirty="0"/>
          </a:p>
          <a:p>
            <a:r>
              <a:rPr lang="zh-CN" altLang="en-US" dirty="0"/>
              <a:t>当相关系数为-1的时候两者变化的反向相似度最大，完全反向负相关</a:t>
            </a:r>
            <a:endParaRPr lang="zh-CN" altLang="en-US" dirty="0"/>
          </a:p>
        </p:txBody>
      </p:sp>
      <p:pic>
        <p:nvPicPr>
          <p:cNvPr id="7" name="图片 6"/>
          <p:cNvPicPr>
            <a:picLocks noChangeAspect="1"/>
          </p:cNvPicPr>
          <p:nvPr/>
        </p:nvPicPr>
        <p:blipFill>
          <a:blip r:embed="rId1"/>
          <a:stretch>
            <a:fillRect/>
          </a:stretch>
        </p:blipFill>
        <p:spPr>
          <a:xfrm>
            <a:off x="5088121" y="4698665"/>
            <a:ext cx="3580571" cy="1485556"/>
          </a:xfrm>
          <a:prstGeom prst="rect">
            <a:avLst/>
          </a:prstGeom>
        </p:spPr>
      </p:pic>
      <p:pic>
        <p:nvPicPr>
          <p:cNvPr id="9" name="图片 8"/>
          <p:cNvPicPr>
            <a:picLocks noChangeAspect="1"/>
          </p:cNvPicPr>
          <p:nvPr/>
        </p:nvPicPr>
        <p:blipFill>
          <a:blip r:embed="rId2"/>
          <a:stretch>
            <a:fillRect/>
          </a:stretch>
        </p:blipFill>
        <p:spPr>
          <a:xfrm>
            <a:off x="480676" y="4718058"/>
            <a:ext cx="4428100" cy="1133213"/>
          </a:xfrm>
          <a:prstGeom prst="rect">
            <a:avLst/>
          </a:prstGeom>
        </p:spPr>
      </p:pic>
      <p:pic>
        <p:nvPicPr>
          <p:cNvPr id="10" name="图片 9"/>
          <p:cNvPicPr>
            <a:picLocks noChangeAspect="1"/>
          </p:cNvPicPr>
          <p:nvPr/>
        </p:nvPicPr>
        <p:blipFill>
          <a:blip r:embed="rId3"/>
          <a:stretch>
            <a:fillRect/>
          </a:stretch>
        </p:blipFill>
        <p:spPr>
          <a:xfrm>
            <a:off x="8848038" y="4598741"/>
            <a:ext cx="2742565" cy="70468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a:lnSpc>
                <a:spcPct val="150000"/>
              </a:lnSpc>
            </a:pPr>
            <a:r>
              <a:rPr lang="en-US" altLang="zh-CN" dirty="0"/>
              <a:t> unique</a:t>
            </a:r>
            <a:r>
              <a:rPr lang="zh-CN" altLang="en-US" dirty="0"/>
              <a:t>方法用于获取</a:t>
            </a:r>
            <a:r>
              <a:rPr lang="en-US" altLang="zh-CN" dirty="0"/>
              <a:t>Series</a:t>
            </a:r>
            <a:r>
              <a:rPr lang="zh-CN" altLang="en-US" dirty="0"/>
              <a:t>中的唯一值数组</a:t>
            </a:r>
            <a:r>
              <a:rPr lang="en-US" altLang="zh-CN" dirty="0"/>
              <a:t>(</a:t>
            </a:r>
            <a:r>
              <a:rPr lang="zh-CN" altLang="en-US" dirty="0"/>
              <a:t>去重数据后的数组</a:t>
            </a:r>
            <a:r>
              <a:rPr lang="en-US" altLang="zh-CN" dirty="0"/>
              <a:t>)</a:t>
            </a:r>
            <a:endParaRPr lang="en-US" altLang="zh-CN" dirty="0"/>
          </a:p>
          <a:p>
            <a:pPr>
              <a:lnSpc>
                <a:spcPct val="150000"/>
              </a:lnSpc>
            </a:pPr>
            <a:r>
              <a:rPr lang="en-US" altLang="zh-CN" dirty="0" err="1"/>
              <a:t>Value_counts</a:t>
            </a:r>
            <a:r>
              <a:rPr lang="zh-CN" altLang="en-US" dirty="0"/>
              <a:t>方法返回一个包含值和该值出现次数的</a:t>
            </a:r>
            <a:r>
              <a:rPr lang="en-US" altLang="zh-CN" dirty="0"/>
              <a:t>Series</a:t>
            </a:r>
            <a:r>
              <a:rPr lang="zh-CN" altLang="en-US" dirty="0"/>
              <a:t>对象</a:t>
            </a:r>
            <a:r>
              <a:rPr lang="en-US" altLang="zh-CN" dirty="0"/>
              <a:t>,</a:t>
            </a:r>
            <a:r>
              <a:rPr lang="zh-CN" altLang="en-US" dirty="0"/>
              <a:t>次序按照出现的频率由高到低排序</a:t>
            </a:r>
            <a:r>
              <a:rPr lang="en-US" altLang="zh-CN" dirty="0"/>
              <a:t>. </a:t>
            </a:r>
            <a:r>
              <a:rPr lang="zh-CN" altLang="en-US" dirty="0"/>
              <a:t> </a:t>
            </a:r>
            <a:endParaRPr lang="en-US" altLang="zh-CN" dirty="0"/>
          </a:p>
          <a:p>
            <a:pPr>
              <a:lnSpc>
                <a:spcPct val="150000"/>
              </a:lnSpc>
            </a:pPr>
            <a:r>
              <a:rPr lang="en-US" altLang="zh-CN" dirty="0" err="1"/>
              <a:t>isin</a:t>
            </a:r>
            <a:r>
              <a:rPr lang="zh-CN" altLang="en-US" dirty="0"/>
              <a:t>方法用于判断矢量化集合的成员资格，可用于选取</a:t>
            </a:r>
            <a:r>
              <a:rPr lang="en-US" altLang="zh-CN" dirty="0"/>
              <a:t>Series</a:t>
            </a:r>
            <a:r>
              <a:rPr lang="zh-CN" altLang="en-US" dirty="0"/>
              <a:t>中或者</a:t>
            </a:r>
            <a:r>
              <a:rPr lang="en-US" altLang="zh-CN" dirty="0" err="1"/>
              <a:t>DataFrame</a:t>
            </a:r>
            <a:r>
              <a:rPr lang="zh-CN" altLang="en-US" dirty="0"/>
              <a:t>中列中数据的子集</a:t>
            </a:r>
            <a:endParaRPr lang="zh-CN" altLang="en-US" dirty="0"/>
          </a:p>
        </p:txBody>
      </p:sp>
      <p:sp>
        <p:nvSpPr>
          <p:cNvPr id="3" name="标题 2"/>
          <p:cNvSpPr>
            <a:spLocks noGrp="1"/>
          </p:cNvSpPr>
          <p:nvPr>
            <p:ph type="title"/>
          </p:nvPr>
        </p:nvSpPr>
        <p:spPr>
          <a:xfrm>
            <a:off x="1104900" y="452438"/>
            <a:ext cx="8229600" cy="752475"/>
          </a:xfrm>
        </p:spPr>
        <p:txBody>
          <a:bodyPr/>
          <a:lstStyle/>
          <a:p>
            <a:pPr algn="l"/>
            <a:r>
              <a:rPr lang="en-US" altLang="zh-CN" dirty="0">
                <a:sym typeface="+mn-ea"/>
              </a:rPr>
              <a:t>pandas</a:t>
            </a:r>
            <a:r>
              <a:rPr lang="zh-CN" altLang="en-US" dirty="0">
                <a:sym typeface="+mn-ea"/>
              </a:rPr>
              <a:t>：唯一值</a:t>
            </a:r>
            <a:r>
              <a:rPr lang="en-US" altLang="zh-CN" dirty="0">
                <a:sym typeface="+mn-ea"/>
              </a:rPr>
              <a:t>,</a:t>
            </a:r>
            <a:r>
              <a:rPr lang="zh-CN" altLang="en-US" dirty="0">
                <a:sym typeface="+mn-ea"/>
              </a:rPr>
              <a:t>值计数以及成员资格</a:t>
            </a:r>
            <a:endParaRPr lang="zh-CN" altLang="en-US" dirty="0">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30300" y="439738"/>
            <a:ext cx="8229600" cy="752475"/>
          </a:xfrm>
        </p:spPr>
        <p:txBody>
          <a:bodyPr/>
          <a:lstStyle/>
          <a:p>
            <a:pPr algn="l"/>
            <a:r>
              <a:rPr lang="en-US" altLang="zh-CN" dirty="0">
                <a:sym typeface="+mn-ea"/>
              </a:rPr>
              <a:t>pandas</a:t>
            </a:r>
            <a:r>
              <a:rPr lang="zh-CN" altLang="en-US" dirty="0">
                <a:sym typeface="+mn-ea"/>
              </a:rPr>
              <a:t>：唯一值以及成员资格</a:t>
            </a:r>
            <a:endParaRPr lang="zh-CN" altLang="en-US" dirty="0">
              <a:sym typeface="+mn-ea"/>
            </a:endParaRPr>
          </a:p>
        </p:txBody>
      </p:sp>
      <p:pic>
        <p:nvPicPr>
          <p:cNvPr id="2" name="图片 1"/>
          <p:cNvPicPr>
            <a:picLocks noChangeAspect="1"/>
          </p:cNvPicPr>
          <p:nvPr/>
        </p:nvPicPr>
        <p:blipFill>
          <a:blip r:embed="rId1"/>
          <a:stretch>
            <a:fillRect/>
          </a:stretch>
        </p:blipFill>
        <p:spPr>
          <a:xfrm>
            <a:off x="1200590" y="1125277"/>
            <a:ext cx="3628185" cy="3671558"/>
          </a:xfrm>
          <a:prstGeom prst="rect">
            <a:avLst/>
          </a:prstGeom>
        </p:spPr>
      </p:pic>
      <p:pic>
        <p:nvPicPr>
          <p:cNvPr id="7" name="图片 6"/>
          <p:cNvPicPr>
            <a:picLocks noChangeAspect="1"/>
          </p:cNvPicPr>
          <p:nvPr/>
        </p:nvPicPr>
        <p:blipFill>
          <a:blip r:embed="rId2"/>
          <a:stretch>
            <a:fillRect/>
          </a:stretch>
        </p:blipFill>
        <p:spPr>
          <a:xfrm>
            <a:off x="5662964" y="1125277"/>
            <a:ext cx="5184464" cy="4882764"/>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380550"/>
            <a:ext cx="8229600" cy="752475"/>
          </a:xfrm>
        </p:spPr>
        <p:txBody>
          <a:bodyPr/>
          <a:lstStyle/>
          <a:p>
            <a:r>
              <a:rPr lang="en-US" altLang="zh-CN" dirty="0">
                <a:sym typeface="+mn-ea"/>
              </a:rPr>
              <a:t>pandas</a:t>
            </a:r>
            <a:r>
              <a:rPr lang="zh-CN" altLang="en-US" dirty="0">
                <a:sym typeface="+mn-ea"/>
              </a:rPr>
              <a:t>：唯一值，值计数以及成员资格</a:t>
            </a:r>
            <a:endParaRPr lang="zh-CN" altLang="en-US" dirty="0">
              <a:sym typeface="+mn-ea"/>
            </a:endParaRPr>
          </a:p>
        </p:txBody>
      </p:sp>
      <p:pic>
        <p:nvPicPr>
          <p:cNvPr id="4" name="图片 3"/>
          <p:cNvPicPr>
            <a:picLocks noChangeAspect="1"/>
          </p:cNvPicPr>
          <p:nvPr/>
        </p:nvPicPr>
        <p:blipFill>
          <a:blip r:embed="rId1"/>
          <a:stretch>
            <a:fillRect/>
          </a:stretch>
        </p:blipFill>
        <p:spPr>
          <a:xfrm>
            <a:off x="768641" y="1269260"/>
            <a:ext cx="4542374" cy="4628079"/>
          </a:xfrm>
          <a:prstGeom prst="rect">
            <a:avLst/>
          </a:prstGeom>
        </p:spPr>
      </p:pic>
      <p:pic>
        <p:nvPicPr>
          <p:cNvPr id="7" name="图片 6"/>
          <p:cNvPicPr>
            <a:picLocks noChangeAspect="1"/>
          </p:cNvPicPr>
          <p:nvPr/>
        </p:nvPicPr>
        <p:blipFill>
          <a:blip r:embed="rId2"/>
          <a:stretch>
            <a:fillRect/>
          </a:stretch>
        </p:blipFill>
        <p:spPr>
          <a:xfrm>
            <a:off x="6024008" y="1067524"/>
            <a:ext cx="5237538" cy="57708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33400" y="1021030"/>
            <a:ext cx="11178429" cy="4723632"/>
          </a:xfrm>
        </p:spPr>
        <p:txBody>
          <a:bodyPr/>
          <a:lstStyle/>
          <a:p>
            <a:pPr>
              <a:lnSpc>
                <a:spcPct val="150000"/>
              </a:lnSpc>
            </a:pPr>
            <a:r>
              <a:rPr lang="en-US" altLang="zh-CN" dirty="0"/>
              <a:t> </a:t>
            </a:r>
            <a:r>
              <a:rPr lang="en-US" altLang="zh-CN" dirty="0" err="1"/>
              <a:t>Scipy</a:t>
            </a:r>
            <a:r>
              <a:rPr lang="zh-CN" altLang="en-US" dirty="0"/>
              <a:t>库是基于</a:t>
            </a:r>
            <a:r>
              <a:rPr lang="en-US" altLang="zh-CN" dirty="0"/>
              <a:t>Python</a:t>
            </a:r>
            <a:r>
              <a:rPr lang="zh-CN" altLang="en-US" dirty="0"/>
              <a:t>生态的一款开源数值计算、科学与工程应用的开源软件，主要包括</a:t>
            </a:r>
            <a:r>
              <a:rPr lang="en-US" altLang="zh-CN" dirty="0" err="1"/>
              <a:t>NumPy</a:t>
            </a:r>
            <a:r>
              <a:rPr lang="zh-CN" altLang="en-US" dirty="0"/>
              <a:t>、</a:t>
            </a:r>
            <a:r>
              <a:rPr lang="en-US" altLang="zh-CN" dirty="0" err="1"/>
              <a:t>Scipy</a:t>
            </a:r>
            <a:r>
              <a:rPr lang="zh-CN" altLang="en-US" dirty="0"/>
              <a:t>、</a:t>
            </a:r>
            <a:r>
              <a:rPr lang="en-US" altLang="zh-CN" dirty="0"/>
              <a:t>pandas</a:t>
            </a:r>
            <a:r>
              <a:rPr lang="zh-CN" altLang="en-US" dirty="0"/>
              <a:t>、</a:t>
            </a:r>
            <a:r>
              <a:rPr lang="en-US" altLang="zh-CN" dirty="0" err="1"/>
              <a:t>matplotlib</a:t>
            </a:r>
            <a:r>
              <a:rPr lang="zh-CN" altLang="en-US" dirty="0"/>
              <a:t>等等。</a:t>
            </a:r>
            <a:endParaRPr lang="zh-CN" altLang="en-US" dirty="0"/>
          </a:p>
          <a:p>
            <a:pPr lvl="1">
              <a:lnSpc>
                <a:spcPct val="150000"/>
              </a:lnSpc>
            </a:pPr>
            <a:r>
              <a:rPr lang="zh-CN" altLang="en-US" dirty="0"/>
              <a:t>官方文档：https://scipy.org/</a:t>
            </a:r>
            <a:endParaRPr lang="zh-CN" altLang="en-US" dirty="0"/>
          </a:p>
        </p:txBody>
      </p:sp>
      <p:sp>
        <p:nvSpPr>
          <p:cNvPr id="3" name="标题 2"/>
          <p:cNvSpPr>
            <a:spLocks noGrp="1"/>
          </p:cNvSpPr>
          <p:nvPr>
            <p:ph type="title"/>
          </p:nvPr>
        </p:nvSpPr>
        <p:spPr>
          <a:xfrm>
            <a:off x="1028706" y="361952"/>
            <a:ext cx="8229600" cy="752475"/>
          </a:xfrm>
        </p:spPr>
        <p:txBody>
          <a:bodyPr/>
          <a:lstStyle/>
          <a:p>
            <a:pPr algn="l"/>
            <a:r>
              <a:rPr lang="en-US" altLang="zh-CN" sz="4000" dirty="0" err="1"/>
              <a:t>Scipy</a:t>
            </a:r>
            <a:r>
              <a:rPr lang="zh-CN" altLang="en-US" sz="4000" dirty="0"/>
              <a:t>库简介</a:t>
            </a:r>
            <a:endParaRPr lang="zh-CN" altLang="en-US" sz="4000" dirty="0"/>
          </a:p>
        </p:txBody>
      </p:sp>
      <p:pic>
        <p:nvPicPr>
          <p:cNvPr id="5" name="图片 4"/>
          <p:cNvPicPr>
            <a:picLocks noChangeAspect="1"/>
          </p:cNvPicPr>
          <p:nvPr/>
        </p:nvPicPr>
        <p:blipFill>
          <a:blip r:embed="rId1"/>
          <a:stretch>
            <a:fillRect/>
          </a:stretch>
        </p:blipFill>
        <p:spPr>
          <a:xfrm>
            <a:off x="1243342" y="3341064"/>
            <a:ext cx="9760231" cy="3399638"/>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43000" y="439738"/>
            <a:ext cx="8229600" cy="752475"/>
          </a:xfrm>
        </p:spPr>
        <p:txBody>
          <a:bodyPr/>
          <a:lstStyle/>
          <a:p>
            <a:pPr algn="l"/>
            <a:r>
              <a:rPr lang="en-US" altLang="zh-CN" dirty="0">
                <a:sym typeface="+mn-ea"/>
              </a:rPr>
              <a:t>pandas</a:t>
            </a:r>
            <a:r>
              <a:rPr lang="zh-CN" altLang="en-US" dirty="0">
                <a:sym typeface="+mn-ea"/>
              </a:rPr>
              <a:t>：唯一值，值计数以及成员资格</a:t>
            </a:r>
            <a:endParaRPr lang="zh-CN" altLang="en-US" dirty="0">
              <a:sym typeface="+mn-ea"/>
            </a:endParaRPr>
          </a:p>
        </p:txBody>
      </p:sp>
      <p:pic>
        <p:nvPicPr>
          <p:cNvPr id="2" name="图片 1"/>
          <p:cNvPicPr>
            <a:picLocks noChangeAspect="1"/>
          </p:cNvPicPr>
          <p:nvPr/>
        </p:nvPicPr>
        <p:blipFill>
          <a:blip r:embed="rId1"/>
          <a:stretch>
            <a:fillRect/>
          </a:stretch>
        </p:blipFill>
        <p:spPr>
          <a:xfrm>
            <a:off x="1128599" y="1485235"/>
            <a:ext cx="3588556" cy="4495626"/>
          </a:xfrm>
          <a:prstGeom prst="rect">
            <a:avLst/>
          </a:prstGeom>
        </p:spPr>
      </p:pic>
      <p:pic>
        <p:nvPicPr>
          <p:cNvPr id="6" name="图片 5"/>
          <p:cNvPicPr>
            <a:picLocks noChangeAspect="1"/>
          </p:cNvPicPr>
          <p:nvPr/>
        </p:nvPicPr>
        <p:blipFill>
          <a:blip r:embed="rId2"/>
          <a:stretch>
            <a:fillRect/>
          </a:stretch>
        </p:blipFill>
        <p:spPr>
          <a:xfrm>
            <a:off x="4944138" y="1485234"/>
            <a:ext cx="3980529" cy="1904559"/>
          </a:xfrm>
          <a:prstGeom prst="rect">
            <a:avLst/>
          </a:prstGeom>
        </p:spPr>
      </p:pic>
      <p:pic>
        <p:nvPicPr>
          <p:cNvPr id="7" name="图片 6"/>
          <p:cNvPicPr>
            <a:picLocks noChangeAspect="1"/>
          </p:cNvPicPr>
          <p:nvPr/>
        </p:nvPicPr>
        <p:blipFill>
          <a:blip r:embed="rId3"/>
          <a:stretch>
            <a:fillRect/>
          </a:stretch>
        </p:blipFill>
        <p:spPr>
          <a:xfrm>
            <a:off x="7895783" y="1485233"/>
            <a:ext cx="3099223" cy="4433443"/>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a:lnSpc>
                <a:spcPct val="150000"/>
              </a:lnSpc>
            </a:pPr>
            <a:r>
              <a:rPr lang="en-US" altLang="zh-CN" dirty="0"/>
              <a:t> </a:t>
            </a:r>
            <a:r>
              <a:rPr lang="zh-CN" altLang="en-US" dirty="0"/>
              <a:t>在某一个方向拥有多个</a:t>
            </a:r>
            <a:r>
              <a:rPr lang="en-US" altLang="zh-CN" dirty="0"/>
              <a:t>(</a:t>
            </a:r>
            <a:r>
              <a:rPr lang="zh-CN" altLang="en-US" dirty="0"/>
              <a:t>两个及两个以上</a:t>
            </a:r>
            <a:r>
              <a:rPr lang="en-US" altLang="zh-CN" dirty="0"/>
              <a:t>)</a:t>
            </a:r>
            <a:r>
              <a:rPr lang="zh-CN" altLang="en-US" dirty="0"/>
              <a:t>索引级别</a:t>
            </a:r>
            <a:endParaRPr lang="zh-CN" altLang="en-US" dirty="0"/>
          </a:p>
          <a:p>
            <a:pPr>
              <a:lnSpc>
                <a:spcPct val="150000"/>
              </a:lnSpc>
            </a:pPr>
            <a:r>
              <a:rPr lang="zh-CN" altLang="en-US" dirty="0"/>
              <a:t> 通过层次化索引，</a:t>
            </a:r>
            <a:r>
              <a:rPr lang="en-US" altLang="zh-CN" dirty="0"/>
              <a:t>pandas</a:t>
            </a:r>
            <a:r>
              <a:rPr lang="zh-CN" altLang="en-US" dirty="0"/>
              <a:t>能够以较低维度形式处理高纬度的数据</a:t>
            </a:r>
            <a:endParaRPr lang="zh-CN" altLang="en-US" dirty="0"/>
          </a:p>
          <a:p>
            <a:pPr>
              <a:lnSpc>
                <a:spcPct val="150000"/>
              </a:lnSpc>
            </a:pPr>
            <a:r>
              <a:rPr lang="zh-CN" altLang="en-US" dirty="0"/>
              <a:t> 通过层次化索引，可以按照层次统计数据</a:t>
            </a:r>
            <a:endParaRPr lang="zh-CN" altLang="en-US" dirty="0"/>
          </a:p>
          <a:p>
            <a:pPr>
              <a:lnSpc>
                <a:spcPct val="150000"/>
              </a:lnSpc>
            </a:pPr>
            <a:r>
              <a:rPr lang="zh-CN" altLang="en-US" dirty="0"/>
              <a:t> 层次索引包括</a:t>
            </a:r>
            <a:r>
              <a:rPr lang="en-US" altLang="zh-CN" dirty="0"/>
              <a:t>Series</a:t>
            </a:r>
            <a:r>
              <a:rPr lang="zh-CN" altLang="en-US" dirty="0"/>
              <a:t>层次索引和</a:t>
            </a:r>
            <a:r>
              <a:rPr lang="en-US" altLang="zh-CN" dirty="0" err="1"/>
              <a:t>DataFrame</a:t>
            </a:r>
            <a:r>
              <a:rPr lang="zh-CN" altLang="en-US" dirty="0"/>
              <a:t>层次索引</a:t>
            </a:r>
            <a:endParaRPr lang="zh-CN" altLang="en-US" dirty="0"/>
          </a:p>
        </p:txBody>
      </p:sp>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：层次索引</a:t>
            </a:r>
            <a:endParaRPr lang="zh-CN" altLang="en-US" dirty="0">
              <a:sym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43000" y="439738"/>
            <a:ext cx="8229600" cy="752475"/>
          </a:xfrm>
        </p:spPr>
        <p:txBody>
          <a:bodyPr/>
          <a:lstStyle/>
          <a:p>
            <a:pPr algn="l"/>
            <a:r>
              <a:rPr lang="en-US" altLang="zh-CN" dirty="0">
                <a:sym typeface="+mn-ea"/>
              </a:rPr>
              <a:t>pandas</a:t>
            </a:r>
            <a:r>
              <a:rPr lang="zh-CN" altLang="en-US" dirty="0">
                <a:sym typeface="+mn-ea"/>
              </a:rPr>
              <a:t>：层次索引</a:t>
            </a:r>
            <a:endParaRPr lang="zh-CN" altLang="en-US" dirty="0">
              <a:sym typeface="+mn-ea"/>
            </a:endParaRPr>
          </a:p>
        </p:txBody>
      </p:sp>
      <p:pic>
        <p:nvPicPr>
          <p:cNvPr id="4" name="图片 3"/>
          <p:cNvPicPr>
            <a:picLocks noChangeAspect="1"/>
          </p:cNvPicPr>
          <p:nvPr/>
        </p:nvPicPr>
        <p:blipFill>
          <a:blip r:embed="rId1"/>
          <a:stretch>
            <a:fillRect/>
          </a:stretch>
        </p:blipFill>
        <p:spPr>
          <a:xfrm>
            <a:off x="768642" y="1103216"/>
            <a:ext cx="4618556" cy="4828057"/>
          </a:xfrm>
          <a:prstGeom prst="rect">
            <a:avLst/>
          </a:prstGeom>
        </p:spPr>
      </p:pic>
      <p:pic>
        <p:nvPicPr>
          <p:cNvPr id="6" name="图片 5"/>
          <p:cNvPicPr>
            <a:picLocks noChangeAspect="1"/>
          </p:cNvPicPr>
          <p:nvPr/>
        </p:nvPicPr>
        <p:blipFill>
          <a:blip r:embed="rId2"/>
          <a:stretch>
            <a:fillRect/>
          </a:stretch>
        </p:blipFill>
        <p:spPr>
          <a:xfrm>
            <a:off x="5215688" y="1136694"/>
            <a:ext cx="3313933" cy="2247380"/>
          </a:xfrm>
          <a:prstGeom prst="rect">
            <a:avLst/>
          </a:prstGeom>
        </p:spPr>
      </p:pic>
      <p:pic>
        <p:nvPicPr>
          <p:cNvPr id="7" name="图片 6"/>
          <p:cNvPicPr>
            <a:picLocks noChangeAspect="1"/>
          </p:cNvPicPr>
          <p:nvPr/>
        </p:nvPicPr>
        <p:blipFill>
          <a:blip r:embed="rId3"/>
          <a:stretch>
            <a:fillRect/>
          </a:stretch>
        </p:blipFill>
        <p:spPr>
          <a:xfrm>
            <a:off x="8529620" y="981295"/>
            <a:ext cx="3371070" cy="3761504"/>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pandas</a:t>
            </a:r>
            <a:r>
              <a:rPr lang="zh-CN" altLang="en-US" dirty="0">
                <a:sym typeface="+mn-ea"/>
              </a:rPr>
              <a:t>：层次索引</a:t>
            </a:r>
            <a:endParaRPr lang="zh-CN" altLang="en-US" dirty="0">
              <a:sym typeface="+mn-ea"/>
            </a:endParaRPr>
          </a:p>
        </p:txBody>
      </p:sp>
      <p:pic>
        <p:nvPicPr>
          <p:cNvPr id="5" name="图片 4"/>
          <p:cNvPicPr>
            <a:picLocks noChangeAspect="1"/>
          </p:cNvPicPr>
          <p:nvPr/>
        </p:nvPicPr>
        <p:blipFill>
          <a:blip r:embed="rId1"/>
          <a:stretch>
            <a:fillRect/>
          </a:stretch>
        </p:blipFill>
        <p:spPr>
          <a:xfrm>
            <a:off x="840632" y="1269260"/>
            <a:ext cx="6335238" cy="4377073"/>
          </a:xfrm>
          <a:prstGeom prst="rect">
            <a:avLst/>
          </a:prstGeom>
        </p:spPr>
      </p:pic>
      <p:pic>
        <p:nvPicPr>
          <p:cNvPr id="7" name="图片 6"/>
          <p:cNvPicPr>
            <a:picLocks noChangeAspect="1"/>
          </p:cNvPicPr>
          <p:nvPr/>
        </p:nvPicPr>
        <p:blipFill>
          <a:blip r:embed="rId2"/>
          <a:stretch>
            <a:fillRect/>
          </a:stretch>
        </p:blipFill>
        <p:spPr>
          <a:xfrm>
            <a:off x="7391844" y="1269260"/>
            <a:ext cx="3466298" cy="4009097"/>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9500" y="439738"/>
            <a:ext cx="8229600" cy="752475"/>
          </a:xfrm>
        </p:spPr>
        <p:txBody>
          <a:bodyPr/>
          <a:lstStyle/>
          <a:p>
            <a:pPr algn="l"/>
            <a:r>
              <a:rPr lang="en-US" altLang="zh-CN" dirty="0">
                <a:sym typeface="+mn-ea"/>
              </a:rPr>
              <a:t>pandas</a:t>
            </a:r>
            <a:r>
              <a:rPr lang="zh-CN" altLang="en-US" dirty="0">
                <a:sym typeface="+mn-ea"/>
              </a:rPr>
              <a:t>：层次索引</a:t>
            </a:r>
            <a:endParaRPr lang="zh-CN" altLang="en-US" dirty="0">
              <a:sym typeface="+mn-ea"/>
            </a:endParaRPr>
          </a:p>
        </p:txBody>
      </p:sp>
      <p:pic>
        <p:nvPicPr>
          <p:cNvPr id="6" name="图片 5"/>
          <p:cNvPicPr>
            <a:picLocks noChangeAspect="1"/>
          </p:cNvPicPr>
          <p:nvPr/>
        </p:nvPicPr>
        <p:blipFill>
          <a:blip r:embed="rId1"/>
          <a:stretch>
            <a:fillRect/>
          </a:stretch>
        </p:blipFill>
        <p:spPr>
          <a:xfrm>
            <a:off x="1560134" y="994619"/>
            <a:ext cx="2152541" cy="2879653"/>
          </a:xfrm>
          <a:prstGeom prst="rect">
            <a:avLst/>
          </a:prstGeom>
        </p:spPr>
      </p:pic>
      <p:pic>
        <p:nvPicPr>
          <p:cNvPr id="10" name="图片 9"/>
          <p:cNvPicPr>
            <a:picLocks noChangeAspect="1"/>
          </p:cNvPicPr>
          <p:nvPr/>
        </p:nvPicPr>
        <p:blipFill>
          <a:blip r:embed="rId2"/>
          <a:stretch>
            <a:fillRect/>
          </a:stretch>
        </p:blipFill>
        <p:spPr>
          <a:xfrm>
            <a:off x="1553132" y="4124842"/>
            <a:ext cx="3455584" cy="2375714"/>
          </a:xfrm>
          <a:prstGeom prst="rect">
            <a:avLst/>
          </a:prstGeom>
        </p:spPr>
      </p:pic>
      <p:pic>
        <p:nvPicPr>
          <p:cNvPr id="11" name="图片 10"/>
          <p:cNvPicPr>
            <a:picLocks noChangeAspect="1"/>
          </p:cNvPicPr>
          <p:nvPr/>
        </p:nvPicPr>
        <p:blipFill>
          <a:blip r:embed="rId3"/>
          <a:stretch>
            <a:fillRect/>
          </a:stretch>
        </p:blipFill>
        <p:spPr>
          <a:xfrm>
            <a:off x="6599939" y="1059364"/>
            <a:ext cx="3986519" cy="2814908"/>
          </a:xfrm>
          <a:prstGeom prst="rect">
            <a:avLst/>
          </a:prstGeom>
        </p:spPr>
      </p:pic>
      <p:pic>
        <p:nvPicPr>
          <p:cNvPr id="12" name="图片 11"/>
          <p:cNvPicPr>
            <a:picLocks noChangeAspect="1"/>
          </p:cNvPicPr>
          <p:nvPr/>
        </p:nvPicPr>
        <p:blipFill>
          <a:blip r:embed="rId4"/>
          <a:stretch>
            <a:fillRect/>
          </a:stretch>
        </p:blipFill>
        <p:spPr>
          <a:xfrm>
            <a:off x="6619847" y="4004931"/>
            <a:ext cx="2951645" cy="2737986"/>
          </a:xfrm>
          <a:prstGeom prst="rect">
            <a:avLst/>
          </a:prstGeom>
        </p:spPr>
      </p:pic>
      <p:sp>
        <p:nvSpPr>
          <p:cNvPr id="13" name="矩形 12"/>
          <p:cNvSpPr/>
          <p:nvPr/>
        </p:nvSpPr>
        <p:spPr>
          <a:xfrm>
            <a:off x="912624" y="980247"/>
            <a:ext cx="301616" cy="369247"/>
          </a:xfrm>
          <a:prstGeom prst="rect">
            <a:avLst/>
          </a:prstGeom>
        </p:spPr>
        <p:txBody>
          <a:bodyPr wrap="none">
            <a:spAutoFit/>
          </a:bodyPr>
          <a:lstStyle/>
          <a:p>
            <a:r>
              <a:rPr lang="zh-CN" altLang="en-US" dirty="0"/>
              <a:t>1</a:t>
            </a:r>
            <a:endParaRPr lang="zh-CN" altLang="en-US" dirty="0"/>
          </a:p>
        </p:txBody>
      </p:sp>
      <p:sp>
        <p:nvSpPr>
          <p:cNvPr id="14" name="矩形 13"/>
          <p:cNvSpPr/>
          <p:nvPr/>
        </p:nvSpPr>
        <p:spPr>
          <a:xfrm>
            <a:off x="912624" y="4292896"/>
            <a:ext cx="301616" cy="369247"/>
          </a:xfrm>
          <a:prstGeom prst="rect">
            <a:avLst/>
          </a:prstGeom>
        </p:spPr>
        <p:txBody>
          <a:bodyPr wrap="none">
            <a:spAutoFit/>
          </a:bodyPr>
          <a:lstStyle/>
          <a:p>
            <a:r>
              <a:rPr lang="en-US" altLang="zh-CN" dirty="0"/>
              <a:t>2</a:t>
            </a:r>
            <a:endParaRPr lang="zh-CN" altLang="en-US" dirty="0"/>
          </a:p>
        </p:txBody>
      </p:sp>
      <p:sp>
        <p:nvSpPr>
          <p:cNvPr id="15" name="矩形 14"/>
          <p:cNvSpPr/>
          <p:nvPr/>
        </p:nvSpPr>
        <p:spPr>
          <a:xfrm>
            <a:off x="5935576" y="1004613"/>
            <a:ext cx="301616" cy="369247"/>
          </a:xfrm>
          <a:prstGeom prst="rect">
            <a:avLst/>
          </a:prstGeom>
        </p:spPr>
        <p:txBody>
          <a:bodyPr wrap="none">
            <a:spAutoFit/>
          </a:bodyPr>
          <a:lstStyle/>
          <a:p>
            <a:r>
              <a:rPr lang="en-US" altLang="zh-CN" dirty="0"/>
              <a:t>3</a:t>
            </a:r>
            <a:endParaRPr lang="zh-CN" altLang="en-US" dirty="0"/>
          </a:p>
        </p:txBody>
      </p:sp>
      <p:sp>
        <p:nvSpPr>
          <p:cNvPr id="16" name="矩形 15"/>
          <p:cNvSpPr/>
          <p:nvPr/>
        </p:nvSpPr>
        <p:spPr>
          <a:xfrm>
            <a:off x="5935576" y="4292896"/>
            <a:ext cx="301616" cy="369247"/>
          </a:xfrm>
          <a:prstGeom prst="rect">
            <a:avLst/>
          </a:prstGeom>
        </p:spPr>
        <p:txBody>
          <a:bodyPr wrap="none">
            <a:spAutoFit/>
          </a:bodyPr>
          <a:lstStyle/>
          <a:p>
            <a:r>
              <a:rPr lang="en-US" altLang="zh-CN" dirty="0"/>
              <a:t>4</a:t>
            </a:r>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43000" y="439738"/>
            <a:ext cx="8229600" cy="752475"/>
          </a:xfrm>
        </p:spPr>
        <p:txBody>
          <a:bodyPr/>
          <a:lstStyle/>
          <a:p>
            <a:pPr algn="l"/>
            <a:r>
              <a:rPr lang="en-US" altLang="zh-CN" dirty="0">
                <a:sym typeface="+mn-ea"/>
              </a:rPr>
              <a:t>pandas</a:t>
            </a:r>
            <a:r>
              <a:rPr lang="zh-CN" altLang="en-US" dirty="0">
                <a:sym typeface="+mn-ea"/>
              </a:rPr>
              <a:t>：按照层次索引进行统计数据</a:t>
            </a:r>
            <a:endParaRPr lang="zh-CN" altLang="en-US" dirty="0">
              <a:sym typeface="+mn-ea"/>
            </a:endParaRPr>
          </a:p>
        </p:txBody>
      </p:sp>
      <p:pic>
        <p:nvPicPr>
          <p:cNvPr id="8" name="图片 7"/>
          <p:cNvPicPr>
            <a:picLocks noChangeAspect="1"/>
          </p:cNvPicPr>
          <p:nvPr/>
        </p:nvPicPr>
        <p:blipFill>
          <a:blip r:embed="rId1"/>
          <a:stretch>
            <a:fillRect/>
          </a:stretch>
        </p:blipFill>
        <p:spPr>
          <a:xfrm>
            <a:off x="984615" y="1269260"/>
            <a:ext cx="2590200" cy="2466404"/>
          </a:xfrm>
          <a:prstGeom prst="rect">
            <a:avLst/>
          </a:prstGeom>
        </p:spPr>
      </p:pic>
      <p:pic>
        <p:nvPicPr>
          <p:cNvPr id="9" name="图片 8"/>
          <p:cNvPicPr>
            <a:picLocks noChangeAspect="1"/>
          </p:cNvPicPr>
          <p:nvPr/>
        </p:nvPicPr>
        <p:blipFill>
          <a:blip r:embed="rId2"/>
          <a:stretch>
            <a:fillRect/>
          </a:stretch>
        </p:blipFill>
        <p:spPr>
          <a:xfrm>
            <a:off x="4008252" y="1269260"/>
            <a:ext cx="2409267" cy="2056924"/>
          </a:xfrm>
          <a:prstGeom prst="rect">
            <a:avLst/>
          </a:prstGeom>
        </p:spPr>
      </p:pic>
      <p:pic>
        <p:nvPicPr>
          <p:cNvPr id="5" name="图片 4"/>
          <p:cNvPicPr>
            <a:picLocks noChangeAspect="1"/>
          </p:cNvPicPr>
          <p:nvPr/>
        </p:nvPicPr>
        <p:blipFill>
          <a:blip r:embed="rId3"/>
          <a:stretch>
            <a:fillRect/>
          </a:stretch>
        </p:blipFill>
        <p:spPr>
          <a:xfrm>
            <a:off x="6743923" y="1269260"/>
            <a:ext cx="3799595" cy="3590094"/>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p:cNvSpPr>
            <a:spLocks noGrp="1"/>
          </p:cNvSpPr>
          <p:nvPr>
            <p:ph idx="13"/>
          </p:nvPr>
        </p:nvSpPr>
        <p:spPr/>
        <p:txBody>
          <a:bodyPr>
            <a:normAutofit/>
          </a:bodyPr>
          <a:lstStyle/>
          <a:p>
            <a:pPr>
              <a:lnSpc>
                <a:spcPct val="150000"/>
              </a:lnSpc>
            </a:pPr>
            <a:r>
              <a:rPr lang="en-US" altLang="zh-CN" dirty="0"/>
              <a:t> </a:t>
            </a:r>
            <a:r>
              <a:rPr lang="en-US" altLang="zh-CN" dirty="0" err="1"/>
              <a:t>sort_index</a:t>
            </a:r>
            <a:r>
              <a:rPr lang="en-US" altLang="zh-CN" dirty="0"/>
              <a:t> </a:t>
            </a:r>
            <a:r>
              <a:rPr lang="zh-CN" altLang="en-US" dirty="0"/>
              <a:t>对行或列索引进行排序。</a:t>
            </a:r>
            <a:endParaRPr lang="en-US" altLang="zh-CN" dirty="0"/>
          </a:p>
          <a:p>
            <a:pPr>
              <a:lnSpc>
                <a:spcPct val="150000"/>
              </a:lnSpc>
            </a:pPr>
            <a:r>
              <a:rPr lang="en-US" altLang="zh-CN" dirty="0"/>
              <a:t>Series </a:t>
            </a:r>
            <a:r>
              <a:rPr lang="zh-CN" altLang="en-US" dirty="0"/>
              <a:t>的 </a:t>
            </a:r>
            <a:r>
              <a:rPr lang="en-US" altLang="zh-CN" dirty="0" err="1"/>
              <a:t>sort_index</a:t>
            </a:r>
            <a:r>
              <a:rPr lang="en-US" altLang="zh-CN" dirty="0"/>
              <a:t>(ascending=True) </a:t>
            </a:r>
            <a:r>
              <a:rPr lang="zh-CN" altLang="en-US" dirty="0"/>
              <a:t>方法可以对 </a:t>
            </a:r>
            <a:r>
              <a:rPr lang="en-US" altLang="zh-CN" dirty="0"/>
              <a:t>index </a:t>
            </a:r>
            <a:r>
              <a:rPr lang="zh-CN" altLang="en-US" dirty="0"/>
              <a:t>进行排序操作，</a:t>
            </a:r>
            <a:r>
              <a:rPr lang="en-US" altLang="zh-CN" dirty="0"/>
              <a:t>ascending </a:t>
            </a:r>
            <a:r>
              <a:rPr lang="zh-CN" altLang="en-US" dirty="0"/>
              <a:t>参数用于控制升序或降序，默认为升序。</a:t>
            </a:r>
            <a:endParaRPr lang="zh-CN" altLang="en-US" dirty="0"/>
          </a:p>
          <a:p>
            <a:pPr>
              <a:lnSpc>
                <a:spcPct val="150000"/>
              </a:lnSpc>
            </a:pPr>
            <a:r>
              <a:rPr lang="zh-CN" altLang="en-US" dirty="0"/>
              <a:t>在 </a:t>
            </a:r>
            <a:r>
              <a:rPr lang="en-US" altLang="zh-CN" dirty="0" err="1"/>
              <a:t>DataFrame</a:t>
            </a:r>
            <a:r>
              <a:rPr lang="en-US" altLang="zh-CN" dirty="0"/>
              <a:t> </a:t>
            </a:r>
            <a:r>
              <a:rPr lang="zh-CN" altLang="en-US" dirty="0"/>
              <a:t>上，</a:t>
            </a:r>
            <a:r>
              <a:rPr lang="en-US" altLang="zh-CN" dirty="0"/>
              <a:t>.</a:t>
            </a:r>
            <a:r>
              <a:rPr lang="en-US" altLang="zh-CN" dirty="0" err="1"/>
              <a:t>sort_index</a:t>
            </a:r>
            <a:r>
              <a:rPr lang="en-US" altLang="zh-CN" dirty="0"/>
              <a:t>(axis=0, ascending=True) </a:t>
            </a:r>
            <a:r>
              <a:rPr lang="zh-CN" altLang="en-US" dirty="0"/>
              <a:t>方法多了一个轴向的选择参数</a:t>
            </a:r>
            <a:endParaRPr lang="zh-CN" altLang="en-US" dirty="0"/>
          </a:p>
        </p:txBody>
      </p:sp>
      <p:sp>
        <p:nvSpPr>
          <p:cNvPr id="3" name="标题 2"/>
          <p:cNvSpPr>
            <a:spLocks noGrp="1"/>
          </p:cNvSpPr>
          <p:nvPr>
            <p:ph type="title"/>
          </p:nvPr>
        </p:nvSpPr>
        <p:spPr>
          <a:xfrm>
            <a:off x="1130300" y="439738"/>
            <a:ext cx="8229600" cy="752475"/>
          </a:xfrm>
        </p:spPr>
        <p:txBody>
          <a:bodyPr/>
          <a:lstStyle/>
          <a:p>
            <a:pPr algn="l"/>
            <a:r>
              <a:rPr lang="en-US" altLang="zh-CN" dirty="0">
                <a:sym typeface="+mn-ea"/>
              </a:rPr>
              <a:t>Pandas</a:t>
            </a:r>
            <a:r>
              <a:rPr lang="zh-CN" altLang="en-US" dirty="0">
                <a:sym typeface="+mn-ea"/>
              </a:rPr>
              <a:t>排序之</a:t>
            </a:r>
            <a:r>
              <a:rPr lang="en-US" altLang="zh-CN" dirty="0" err="1">
                <a:sym typeface="+mn-ea"/>
              </a:rPr>
              <a:t>sort_index</a:t>
            </a:r>
            <a:endParaRPr lang="zh-CN" altLang="en-US" dirty="0">
              <a:sym typeface="+mn-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Pandas</a:t>
            </a:r>
            <a:r>
              <a:rPr lang="zh-CN" altLang="en-US" dirty="0">
                <a:sym typeface="+mn-ea"/>
              </a:rPr>
              <a:t>排序之</a:t>
            </a:r>
            <a:r>
              <a:rPr lang="en-US" altLang="zh-CN" dirty="0" err="1">
                <a:sym typeface="+mn-ea"/>
              </a:rPr>
              <a:t>sort_index</a:t>
            </a:r>
            <a:endParaRPr lang="zh-CN" altLang="en-US" dirty="0">
              <a:sym typeface="+mn-ea"/>
            </a:endParaRPr>
          </a:p>
        </p:txBody>
      </p:sp>
      <p:pic>
        <p:nvPicPr>
          <p:cNvPr id="4" name="图片 3"/>
          <p:cNvPicPr>
            <a:picLocks noChangeAspect="1"/>
          </p:cNvPicPr>
          <p:nvPr/>
        </p:nvPicPr>
        <p:blipFill>
          <a:blip r:embed="rId1"/>
          <a:stretch>
            <a:fillRect/>
          </a:stretch>
        </p:blipFill>
        <p:spPr>
          <a:xfrm>
            <a:off x="2064485" y="1341251"/>
            <a:ext cx="6047272" cy="5064148"/>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Pandas</a:t>
            </a:r>
            <a:r>
              <a:rPr lang="zh-CN" altLang="en-US" dirty="0">
                <a:sym typeface="+mn-ea"/>
              </a:rPr>
              <a:t>排序之</a:t>
            </a:r>
            <a:r>
              <a:rPr lang="en-US" altLang="zh-CN" dirty="0" err="1">
                <a:sym typeface="+mn-ea"/>
              </a:rPr>
              <a:t>sort_index</a:t>
            </a:r>
            <a:endParaRPr lang="zh-CN" altLang="en-US" dirty="0">
              <a:sym typeface="+mn-ea"/>
            </a:endParaRPr>
          </a:p>
        </p:txBody>
      </p:sp>
      <p:pic>
        <p:nvPicPr>
          <p:cNvPr id="2" name="图片 1"/>
          <p:cNvPicPr>
            <a:picLocks noChangeAspect="1"/>
          </p:cNvPicPr>
          <p:nvPr/>
        </p:nvPicPr>
        <p:blipFill>
          <a:blip r:embed="rId1"/>
          <a:stretch>
            <a:fillRect/>
          </a:stretch>
        </p:blipFill>
        <p:spPr>
          <a:xfrm>
            <a:off x="912624" y="1125277"/>
            <a:ext cx="4910885" cy="4830048"/>
          </a:xfrm>
          <a:prstGeom prst="rect">
            <a:avLst/>
          </a:prstGeom>
        </p:spPr>
      </p:pic>
      <p:pic>
        <p:nvPicPr>
          <p:cNvPr id="5" name="图片 4"/>
          <p:cNvPicPr>
            <a:picLocks noChangeAspect="1"/>
          </p:cNvPicPr>
          <p:nvPr/>
        </p:nvPicPr>
        <p:blipFill>
          <a:blip r:embed="rId2"/>
          <a:stretch>
            <a:fillRect/>
          </a:stretch>
        </p:blipFill>
        <p:spPr>
          <a:xfrm>
            <a:off x="6239983" y="1125277"/>
            <a:ext cx="5109234" cy="476675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p:cNvSpPr>
            <a:spLocks noGrp="1"/>
          </p:cNvSpPr>
          <p:nvPr>
            <p:ph idx="13"/>
          </p:nvPr>
        </p:nvSpPr>
        <p:spPr>
          <a:xfrm>
            <a:off x="533400" y="1084530"/>
            <a:ext cx="11178429" cy="4723632"/>
          </a:xfrm>
        </p:spPr>
        <p:txBody>
          <a:bodyPr>
            <a:normAutofit/>
          </a:bodyPr>
          <a:lstStyle/>
          <a:p>
            <a:pPr>
              <a:lnSpc>
                <a:spcPct val="150000"/>
              </a:lnSpc>
            </a:pPr>
            <a:r>
              <a:rPr lang="zh-CN" altLang="en-US" dirty="0"/>
              <a:t>对</a:t>
            </a:r>
            <a:r>
              <a:rPr lang="en-US" altLang="zh-CN" dirty="0"/>
              <a:t>Series</a:t>
            </a:r>
            <a:r>
              <a:rPr lang="zh-CN" altLang="en-US" dirty="0"/>
              <a:t>按值进行排序</a:t>
            </a:r>
            <a:r>
              <a:rPr lang="en-US" altLang="zh-CN" dirty="0"/>
              <a:t>, </a:t>
            </a:r>
            <a:r>
              <a:rPr lang="zh-CN" altLang="en-US" dirty="0"/>
              <a:t>排序时，任何缺失值默认都会被放到</a:t>
            </a:r>
            <a:r>
              <a:rPr lang="en-US" altLang="zh-CN" dirty="0"/>
              <a:t>Series</a:t>
            </a:r>
            <a:r>
              <a:rPr lang="zh-CN" altLang="en-US" dirty="0"/>
              <a:t>的末尾。</a:t>
            </a:r>
            <a:endParaRPr lang="zh-CN" altLang="en-US" dirty="0"/>
          </a:p>
        </p:txBody>
      </p:sp>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排序之</a:t>
            </a:r>
            <a:r>
              <a:rPr lang="en-US" altLang="zh-CN" dirty="0" err="1">
                <a:sym typeface="+mn-ea"/>
              </a:rPr>
              <a:t>sort_values</a:t>
            </a:r>
            <a:endParaRPr lang="zh-CN" altLang="en-US" dirty="0">
              <a:sym typeface="+mn-ea"/>
            </a:endParaRPr>
          </a:p>
        </p:txBody>
      </p:sp>
      <p:pic>
        <p:nvPicPr>
          <p:cNvPr id="2" name="图片 1"/>
          <p:cNvPicPr>
            <a:picLocks noChangeAspect="1"/>
          </p:cNvPicPr>
          <p:nvPr/>
        </p:nvPicPr>
        <p:blipFill>
          <a:blip r:embed="rId1"/>
          <a:stretch>
            <a:fillRect/>
          </a:stretch>
        </p:blipFill>
        <p:spPr>
          <a:xfrm>
            <a:off x="624659" y="2485639"/>
            <a:ext cx="5471341" cy="3521094"/>
          </a:xfrm>
          <a:prstGeom prst="rect">
            <a:avLst/>
          </a:prstGeom>
        </p:spPr>
      </p:pic>
      <p:pic>
        <p:nvPicPr>
          <p:cNvPr id="6" name="图片 5"/>
          <p:cNvPicPr>
            <a:picLocks noChangeAspect="1"/>
          </p:cNvPicPr>
          <p:nvPr/>
        </p:nvPicPr>
        <p:blipFill>
          <a:blip r:embed="rId2"/>
          <a:stretch>
            <a:fillRect/>
          </a:stretch>
        </p:blipFill>
        <p:spPr>
          <a:xfrm>
            <a:off x="6212476" y="2485638"/>
            <a:ext cx="5085173" cy="2418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normAutofit/>
          </a:bodyPr>
          <a:lstStyle/>
          <a:p>
            <a:pPr>
              <a:lnSpc>
                <a:spcPct val="150000"/>
              </a:lnSpc>
            </a:pPr>
            <a:r>
              <a:rPr lang="en-US" altLang="zh-CN" sz="2000" b="1" dirty="0" err="1">
                <a:solidFill>
                  <a:srgbClr val="00B050"/>
                </a:solidFill>
              </a:rPr>
              <a:t>numpy</a:t>
            </a:r>
            <a:r>
              <a:rPr lang="en-US" altLang="zh-CN" sz="2000" b="1" dirty="0">
                <a:solidFill>
                  <a:srgbClr val="00B050"/>
                </a:solidFill>
              </a:rPr>
              <a:t>——</a:t>
            </a:r>
            <a:r>
              <a:rPr lang="zh-CN" altLang="en-US" sz="2000" b="1" dirty="0">
                <a:solidFill>
                  <a:srgbClr val="00B050"/>
                </a:solidFill>
              </a:rPr>
              <a:t>基础，</a:t>
            </a:r>
            <a:r>
              <a:rPr lang="zh-CN" altLang="en-US" sz="2000" dirty="0"/>
              <a:t>以矩阵为基础的数学计算模块，纯数学存储和处理大型矩阵。  这个是很基础的扩展，其余的扩展都是以此为基础。</a:t>
            </a:r>
            <a:endParaRPr lang="en-US" altLang="zh-CN" sz="2000" dirty="0"/>
          </a:p>
          <a:p>
            <a:pPr>
              <a:lnSpc>
                <a:spcPct val="150000"/>
              </a:lnSpc>
            </a:pPr>
            <a:r>
              <a:rPr lang="en-US" altLang="zh-CN" sz="2000" b="1" dirty="0" err="1">
                <a:solidFill>
                  <a:srgbClr val="00B050"/>
                </a:solidFill>
              </a:rPr>
              <a:t>scipy</a:t>
            </a:r>
            <a:r>
              <a:rPr lang="en-US" altLang="zh-CN" sz="2000" b="1" dirty="0">
                <a:solidFill>
                  <a:srgbClr val="00B050"/>
                </a:solidFill>
              </a:rPr>
              <a:t>——</a:t>
            </a:r>
            <a:r>
              <a:rPr lang="zh-CN" altLang="en-US" sz="2000" b="1" dirty="0">
                <a:solidFill>
                  <a:srgbClr val="00B050"/>
                </a:solidFill>
              </a:rPr>
              <a:t>数值计算库</a:t>
            </a:r>
            <a:r>
              <a:rPr lang="en-US" altLang="zh-CN" sz="2000" b="1" dirty="0">
                <a:solidFill>
                  <a:srgbClr val="00B050"/>
                </a:solidFill>
              </a:rPr>
              <a:t>,</a:t>
            </a:r>
            <a:r>
              <a:rPr lang="zh-CN" altLang="en-US" sz="2000" dirty="0"/>
              <a:t>在</a:t>
            </a:r>
            <a:r>
              <a:rPr lang="en-US" altLang="zh-CN" sz="2000" dirty="0" err="1"/>
              <a:t>numPy</a:t>
            </a:r>
            <a:r>
              <a:rPr lang="zh-CN" altLang="en-US" sz="2000" dirty="0"/>
              <a:t>库的基础上增加了众多的数学、科学以及工程计算中常用的库函数。  方便、易于使用、专为科学和工程设计的</a:t>
            </a:r>
            <a:r>
              <a:rPr lang="en-US" altLang="zh-CN" sz="2000" dirty="0"/>
              <a:t>Python</a:t>
            </a:r>
            <a:r>
              <a:rPr lang="zh-CN" altLang="en-US" sz="2000" dirty="0"/>
              <a:t>工具包</a:t>
            </a:r>
            <a:r>
              <a:rPr lang="en-US" altLang="zh-CN" sz="2000" dirty="0"/>
              <a:t>.</a:t>
            </a:r>
            <a:r>
              <a:rPr lang="zh-CN" altLang="en-US" sz="2000" dirty="0"/>
              <a:t>它包括统计</a:t>
            </a:r>
            <a:r>
              <a:rPr lang="en-US" altLang="zh-CN" sz="2000" dirty="0"/>
              <a:t>,</a:t>
            </a:r>
            <a:r>
              <a:rPr lang="zh-CN" altLang="en-US" sz="2000" dirty="0"/>
              <a:t>优化</a:t>
            </a:r>
            <a:r>
              <a:rPr lang="en-US" altLang="zh-CN" sz="2000" dirty="0"/>
              <a:t>,</a:t>
            </a:r>
            <a:r>
              <a:rPr lang="zh-CN" altLang="en-US" sz="2000" dirty="0"/>
              <a:t>整合</a:t>
            </a:r>
            <a:r>
              <a:rPr lang="en-US" altLang="zh-CN" sz="2000" dirty="0"/>
              <a:t>,</a:t>
            </a:r>
            <a:r>
              <a:rPr lang="zh-CN" altLang="en-US" sz="2000" dirty="0"/>
              <a:t>线性代数模块</a:t>
            </a:r>
            <a:r>
              <a:rPr lang="en-US" altLang="zh-CN" sz="2000" dirty="0"/>
              <a:t>,</a:t>
            </a:r>
            <a:r>
              <a:rPr lang="zh-CN" altLang="en-US" sz="2000" dirty="0"/>
              <a:t>傅里叶变换</a:t>
            </a:r>
            <a:r>
              <a:rPr lang="en-US" altLang="zh-CN" sz="2000" dirty="0"/>
              <a:t>,</a:t>
            </a:r>
            <a:r>
              <a:rPr lang="zh-CN" altLang="en-US" sz="2000" dirty="0"/>
              <a:t>信号和图像处理</a:t>
            </a:r>
            <a:r>
              <a:rPr lang="en-US" altLang="zh-CN" sz="2000" dirty="0"/>
              <a:t>,</a:t>
            </a:r>
            <a:r>
              <a:rPr lang="zh-CN" altLang="en-US" sz="2000" dirty="0"/>
              <a:t>常微分方程求解器等等。</a:t>
            </a:r>
            <a:endParaRPr lang="en-US" altLang="zh-CN" sz="2000" dirty="0"/>
          </a:p>
          <a:p>
            <a:pPr>
              <a:lnSpc>
                <a:spcPct val="150000"/>
              </a:lnSpc>
            </a:pPr>
            <a:r>
              <a:rPr lang="en-US" altLang="zh-CN" sz="2000" b="1" dirty="0">
                <a:solidFill>
                  <a:srgbClr val="00B050"/>
                </a:solidFill>
              </a:rPr>
              <a:t>pandas——</a:t>
            </a:r>
            <a:r>
              <a:rPr lang="zh-CN" altLang="en-US" sz="2000" b="1" dirty="0">
                <a:solidFill>
                  <a:srgbClr val="00B050"/>
                </a:solidFill>
              </a:rPr>
              <a:t>数据分析</a:t>
            </a:r>
            <a:r>
              <a:rPr lang="en-US" altLang="zh-CN" sz="2000" b="1" dirty="0">
                <a:solidFill>
                  <a:srgbClr val="00B050"/>
                </a:solidFill>
              </a:rPr>
              <a:t>,</a:t>
            </a:r>
            <a:r>
              <a:rPr lang="zh-CN" altLang="en-US" sz="2000" dirty="0"/>
              <a:t>基于</a:t>
            </a:r>
            <a:r>
              <a:rPr lang="en-US" altLang="zh-CN" sz="2000" dirty="0" err="1"/>
              <a:t>numPy</a:t>
            </a:r>
            <a:r>
              <a:rPr lang="en-US" altLang="zh-CN" sz="2000" dirty="0"/>
              <a:t> </a:t>
            </a:r>
            <a:r>
              <a:rPr lang="zh-CN" altLang="en-US" sz="2000" dirty="0"/>
              <a:t>的一种工具，为了解决数据分析任务而创建的</a:t>
            </a:r>
            <a:r>
              <a:rPr lang="en-US" altLang="zh-CN" sz="2000" dirty="0"/>
              <a:t>.Pandas </a:t>
            </a:r>
            <a:r>
              <a:rPr lang="zh-CN" altLang="en-US" sz="2000" dirty="0"/>
              <a:t>纳入了大量库和一些标准的数据模型，提供了高效地操作大型数据集所需的工具。</a:t>
            </a:r>
            <a:endParaRPr lang="en-US" altLang="zh-CN" sz="2000" dirty="0"/>
          </a:p>
          <a:p>
            <a:pPr>
              <a:lnSpc>
                <a:spcPct val="150000"/>
              </a:lnSpc>
            </a:pPr>
            <a:r>
              <a:rPr lang="en-US" altLang="zh-CN" sz="2000" b="1" dirty="0" err="1">
                <a:solidFill>
                  <a:srgbClr val="00B050"/>
                </a:solidFill>
              </a:rPr>
              <a:t>matplotlib</a:t>
            </a:r>
            <a:r>
              <a:rPr lang="en-US" altLang="zh-CN" sz="2000" b="1" dirty="0">
                <a:solidFill>
                  <a:srgbClr val="00B050"/>
                </a:solidFill>
              </a:rPr>
              <a:t>——</a:t>
            </a:r>
            <a:r>
              <a:rPr lang="zh-CN" altLang="en-US" sz="2000" b="1" dirty="0">
                <a:solidFill>
                  <a:srgbClr val="00B050"/>
                </a:solidFill>
              </a:rPr>
              <a:t>绘图</a:t>
            </a:r>
            <a:r>
              <a:rPr lang="en-US" altLang="zh-CN" sz="2000" b="1" dirty="0">
                <a:solidFill>
                  <a:srgbClr val="00B050"/>
                </a:solidFill>
              </a:rPr>
              <a:t>,</a:t>
            </a:r>
            <a:r>
              <a:rPr lang="zh-CN" altLang="en-US" sz="2000" dirty="0"/>
              <a:t>对于图像美化方面比较完善，可以自定义线条的颜色和样式，可以在一张绘图纸上绘制多张小图，也可在一张图上绘制多条线，可以很方便的对数据进行可视化分析。</a:t>
            </a:r>
            <a:endParaRPr lang="en-US" altLang="zh-CN" sz="2000" dirty="0"/>
          </a:p>
        </p:txBody>
      </p:sp>
      <p:sp>
        <p:nvSpPr>
          <p:cNvPr id="3" name="标题 2"/>
          <p:cNvSpPr>
            <a:spLocks noGrp="1"/>
          </p:cNvSpPr>
          <p:nvPr>
            <p:ph type="title"/>
          </p:nvPr>
        </p:nvSpPr>
        <p:spPr>
          <a:xfrm>
            <a:off x="1028700" y="357188"/>
            <a:ext cx="9644063" cy="752475"/>
          </a:xfrm>
        </p:spPr>
        <p:txBody>
          <a:bodyPr/>
          <a:lstStyle/>
          <a:p>
            <a:pPr algn="l"/>
            <a:r>
              <a:rPr lang="en-US" altLang="zh-CN" sz="3600" dirty="0" err="1"/>
              <a:t>numPy</a:t>
            </a:r>
            <a:r>
              <a:rPr lang="zh-CN" altLang="en-US" sz="3600" dirty="0"/>
              <a:t>、</a:t>
            </a:r>
            <a:r>
              <a:rPr lang="en-US" altLang="zh-CN" sz="3600" dirty="0" err="1"/>
              <a:t>Scipy</a:t>
            </a:r>
            <a:r>
              <a:rPr lang="zh-CN" altLang="en-US" sz="3600" dirty="0"/>
              <a:t>、</a:t>
            </a:r>
            <a:r>
              <a:rPr lang="en-US" altLang="zh-CN" sz="3600" dirty="0"/>
              <a:t>pandas</a:t>
            </a:r>
            <a:r>
              <a:rPr lang="zh-CN" altLang="en-US" sz="3600" dirty="0"/>
              <a:t>、</a:t>
            </a:r>
            <a:r>
              <a:rPr lang="en-US" altLang="zh-CN" sz="3600" dirty="0" err="1"/>
              <a:t>matplotlib</a:t>
            </a:r>
            <a:r>
              <a:rPr lang="zh-CN" altLang="en-US" sz="3600" dirty="0"/>
              <a:t>简介</a:t>
            </a:r>
            <a:endParaRPr lang="zh-CN" altLang="en-US" sz="36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p:cNvSpPr>
            <a:spLocks noGrp="1"/>
          </p:cNvSpPr>
          <p:nvPr>
            <p:ph idx="13"/>
          </p:nvPr>
        </p:nvSpPr>
        <p:spPr/>
        <p:txBody>
          <a:bodyPr>
            <a:normAutofit/>
          </a:bodyPr>
          <a:lstStyle/>
          <a:p>
            <a:r>
              <a:rPr lang="zh-CN" altLang="en-US" dirty="0"/>
              <a:t>排名（</a:t>
            </a:r>
            <a:r>
              <a:rPr lang="en-US" altLang="zh-CN" dirty="0"/>
              <a:t>ranking </a:t>
            </a:r>
            <a:r>
              <a:rPr lang="zh-CN" altLang="en-US" dirty="0"/>
              <a:t>） 跟排序关系密切， 且它会增设一个排名值（从</a:t>
            </a:r>
            <a:r>
              <a:rPr lang="en-US" altLang="zh-CN" dirty="0"/>
              <a:t>1</a:t>
            </a:r>
            <a:r>
              <a:rPr lang="zh-CN" altLang="en-US" dirty="0"/>
              <a:t>开始， 一直到数组中有效数据的数量）。</a:t>
            </a:r>
            <a:endParaRPr lang="en-US" altLang="zh-CN" dirty="0"/>
          </a:p>
          <a:p>
            <a:endParaRPr lang="zh-CN" altLang="en-US" dirty="0"/>
          </a:p>
          <a:p>
            <a:r>
              <a:rPr lang="zh-CN" altLang="en-US" dirty="0"/>
              <a:t>它跟</a:t>
            </a:r>
            <a:r>
              <a:rPr lang="en-US" altLang="zh-CN" dirty="0" err="1"/>
              <a:t>numpy.argsort</a:t>
            </a:r>
            <a:r>
              <a:rPr lang="zh-CN" altLang="en-US" dirty="0"/>
              <a:t>产生的间接根据索引排序差不多， 只不过它可以根据某种规则破坏平级关系。</a:t>
            </a:r>
            <a:endParaRPr lang="en-US" altLang="zh-CN" dirty="0"/>
          </a:p>
          <a:p>
            <a:endParaRPr lang="en-US" altLang="zh-CN" dirty="0"/>
          </a:p>
          <a:p>
            <a:r>
              <a:rPr lang="zh-CN" altLang="en-US" dirty="0"/>
              <a:t>默认情况下， </a:t>
            </a:r>
            <a:r>
              <a:rPr lang="en-US" altLang="zh-CN" dirty="0"/>
              <a:t>rank</a:t>
            </a:r>
            <a:r>
              <a:rPr lang="zh-CN" altLang="en-US" dirty="0"/>
              <a:t>是通过</a:t>
            </a:r>
            <a:r>
              <a:rPr lang="en-US" altLang="zh-CN" dirty="0"/>
              <a:t>”</a:t>
            </a:r>
            <a:r>
              <a:rPr lang="zh-CN" altLang="en-US" dirty="0"/>
              <a:t>为各组分配一个平均排名“的方式破坏平级关系的。</a:t>
            </a:r>
            <a:endParaRPr lang="en-US" altLang="zh-CN" dirty="0"/>
          </a:p>
        </p:txBody>
      </p:sp>
      <p:sp>
        <p:nvSpPr>
          <p:cNvPr id="3" name="标题 2"/>
          <p:cNvSpPr>
            <a:spLocks noGrp="1"/>
          </p:cNvSpPr>
          <p:nvPr>
            <p:ph type="title"/>
          </p:nvPr>
        </p:nvSpPr>
        <p:spPr>
          <a:xfrm>
            <a:off x="1143000" y="439738"/>
            <a:ext cx="8229600" cy="752475"/>
          </a:xfrm>
        </p:spPr>
        <p:txBody>
          <a:bodyPr/>
          <a:lstStyle/>
          <a:p>
            <a:pPr algn="l"/>
            <a:r>
              <a:rPr lang="en-US" altLang="zh-CN" dirty="0">
                <a:sym typeface="+mn-ea"/>
              </a:rPr>
              <a:t>Pandas</a:t>
            </a:r>
            <a:r>
              <a:rPr lang="zh-CN" altLang="en-US" dirty="0">
                <a:sym typeface="+mn-ea"/>
              </a:rPr>
              <a:t>排序之</a:t>
            </a:r>
            <a:r>
              <a:rPr lang="en-US" altLang="zh-CN" dirty="0">
                <a:sym typeface="+mn-ea"/>
              </a:rPr>
              <a:t>rank</a:t>
            </a:r>
            <a:endParaRPr lang="zh-CN" altLang="en-US" dirty="0">
              <a:sym typeface="+mn-e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排序之</a:t>
            </a:r>
            <a:r>
              <a:rPr lang="en-US" altLang="zh-CN" dirty="0">
                <a:sym typeface="+mn-ea"/>
              </a:rPr>
              <a:t>rank</a:t>
            </a:r>
            <a:endParaRPr lang="zh-CN" altLang="en-US" dirty="0">
              <a:sym typeface="+mn-ea"/>
            </a:endParaRPr>
          </a:p>
        </p:txBody>
      </p:sp>
      <p:pic>
        <p:nvPicPr>
          <p:cNvPr id="4" name="图片 3"/>
          <p:cNvPicPr>
            <a:picLocks noChangeAspect="1"/>
          </p:cNvPicPr>
          <p:nvPr/>
        </p:nvPicPr>
        <p:blipFill>
          <a:blip r:embed="rId1"/>
          <a:stretch>
            <a:fillRect/>
          </a:stretch>
        </p:blipFill>
        <p:spPr>
          <a:xfrm>
            <a:off x="480676" y="1197269"/>
            <a:ext cx="6233370" cy="4790219"/>
          </a:xfrm>
          <a:prstGeom prst="rect">
            <a:avLst/>
          </a:prstGeom>
        </p:spPr>
      </p:pic>
      <p:pic>
        <p:nvPicPr>
          <p:cNvPr id="6" name="图片 5"/>
          <p:cNvPicPr>
            <a:picLocks noChangeAspect="1"/>
          </p:cNvPicPr>
          <p:nvPr/>
        </p:nvPicPr>
        <p:blipFill>
          <a:blip r:embed="rId2"/>
          <a:stretch>
            <a:fillRect/>
          </a:stretch>
        </p:blipFill>
        <p:spPr>
          <a:xfrm>
            <a:off x="7463836" y="1043629"/>
            <a:ext cx="3266771" cy="546611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Pandas</a:t>
            </a:r>
            <a:r>
              <a:rPr lang="zh-CN" altLang="en-US" dirty="0">
                <a:sym typeface="+mn-ea"/>
              </a:rPr>
              <a:t>排序之</a:t>
            </a:r>
            <a:r>
              <a:rPr lang="en-US" altLang="zh-CN" dirty="0">
                <a:sym typeface="+mn-ea"/>
              </a:rPr>
              <a:t>rank</a:t>
            </a:r>
            <a:endParaRPr lang="zh-CN" altLang="en-US" dirty="0">
              <a:sym typeface="+mn-ea"/>
            </a:endParaRPr>
          </a:p>
        </p:txBody>
      </p:sp>
      <p:pic>
        <p:nvPicPr>
          <p:cNvPr id="2" name="图片 1"/>
          <p:cNvPicPr>
            <a:picLocks noChangeAspect="1"/>
          </p:cNvPicPr>
          <p:nvPr/>
        </p:nvPicPr>
        <p:blipFill>
          <a:blip r:embed="rId1"/>
          <a:stretch>
            <a:fillRect/>
          </a:stretch>
        </p:blipFill>
        <p:spPr>
          <a:xfrm>
            <a:off x="624659" y="1341251"/>
            <a:ext cx="5255477" cy="4898164"/>
          </a:xfrm>
          <a:prstGeom prst="rect">
            <a:avLst/>
          </a:prstGeom>
        </p:spPr>
      </p:pic>
      <p:pic>
        <p:nvPicPr>
          <p:cNvPr id="5" name="图片 4"/>
          <p:cNvPicPr>
            <a:picLocks noChangeAspect="1"/>
          </p:cNvPicPr>
          <p:nvPr/>
        </p:nvPicPr>
        <p:blipFill>
          <a:blip r:embed="rId2"/>
          <a:stretch>
            <a:fillRect/>
          </a:stretch>
        </p:blipFill>
        <p:spPr>
          <a:xfrm>
            <a:off x="6455957" y="1269261"/>
            <a:ext cx="4742352" cy="3209182"/>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p:cNvSpPr>
            <a:spLocks noGrp="1"/>
          </p:cNvSpPr>
          <p:nvPr>
            <p:ph idx="13"/>
          </p:nvPr>
        </p:nvSpPr>
        <p:spPr>
          <a:xfrm>
            <a:off x="406400" y="1109930"/>
            <a:ext cx="11178429" cy="4723632"/>
          </a:xfrm>
        </p:spPr>
        <p:txBody>
          <a:bodyPr>
            <a:normAutofit/>
          </a:bodyPr>
          <a:lstStyle/>
          <a:p>
            <a:r>
              <a:rPr lang="zh-CN" altLang="en-US" dirty="0"/>
              <a:t>在</a:t>
            </a:r>
            <a:r>
              <a:rPr lang="en-US" altLang="zh-CN" b="1" dirty="0"/>
              <a:t>pandas</a:t>
            </a:r>
            <a:r>
              <a:rPr lang="zh-CN" altLang="en-US" dirty="0"/>
              <a:t>中有一个非常常用的函数</a:t>
            </a:r>
            <a:r>
              <a:rPr lang="en-US" altLang="zh-CN" b="1" dirty="0" err="1"/>
              <a:t>date_range</a:t>
            </a:r>
            <a:r>
              <a:rPr lang="zh-CN" altLang="en-US" dirty="0"/>
              <a:t>，尤其是在处理时间序列数据时，这个函数的作用就是产生一个</a:t>
            </a:r>
            <a:r>
              <a:rPr lang="en-US" altLang="zh-CN" i="1" dirty="0" err="1"/>
              <a:t>DatetimeIndex</a:t>
            </a:r>
            <a:r>
              <a:rPr lang="zh-CN" altLang="en-US" dirty="0"/>
              <a:t>，就是时间序列数据的索引</a:t>
            </a:r>
            <a:endParaRPr lang="en-US" altLang="zh-CN" dirty="0"/>
          </a:p>
          <a:p>
            <a:pPr marL="0" indent="0">
              <a:buNone/>
            </a:pPr>
            <a:r>
              <a:rPr lang="en-US" altLang="zh-CN" sz="1600" dirty="0" err="1"/>
              <a:t>pandas.</a:t>
            </a:r>
            <a:r>
              <a:rPr lang="en-US" altLang="zh-CN" sz="1600" b="1" dirty="0" err="1"/>
              <a:t>date_range</a:t>
            </a:r>
            <a:r>
              <a:rPr lang="en-US" altLang="zh-CN" sz="1600" dirty="0"/>
              <a:t>(start=None, end=None, periods=None, </a:t>
            </a:r>
            <a:r>
              <a:rPr lang="en-US" altLang="zh-CN" sz="1600" dirty="0" err="1"/>
              <a:t>freq</a:t>
            </a:r>
            <a:r>
              <a:rPr lang="en-US" altLang="zh-CN" sz="1600" dirty="0"/>
              <a:t>=’D’, </a:t>
            </a:r>
            <a:r>
              <a:rPr lang="en-US" altLang="zh-CN" sz="1600" dirty="0" err="1"/>
              <a:t>tz</a:t>
            </a:r>
            <a:r>
              <a:rPr lang="en-US" altLang="zh-CN" sz="1600" dirty="0"/>
              <a:t>=None, normalize=False, name=None, closed=None, **</a:t>
            </a:r>
            <a:r>
              <a:rPr lang="en-US" altLang="zh-CN" sz="1600" dirty="0" err="1"/>
              <a:t>kwargs</a:t>
            </a:r>
            <a:r>
              <a:rPr lang="en-US" altLang="zh-CN" sz="1600" dirty="0"/>
              <a:t>)</a:t>
            </a:r>
            <a:endParaRPr lang="zh-CN" altLang="en-US" sz="1600" dirty="0"/>
          </a:p>
          <a:p>
            <a:pPr marL="0" indent="0">
              <a:buNone/>
            </a:pPr>
            <a:endParaRPr lang="en-US" altLang="zh-CN" dirty="0"/>
          </a:p>
        </p:txBody>
      </p:sp>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之时间序列</a:t>
            </a:r>
            <a:endParaRPr lang="zh-CN" altLang="en-US" dirty="0">
              <a:sym typeface="+mn-ea"/>
            </a:endParaRPr>
          </a:p>
        </p:txBody>
      </p:sp>
      <p:sp>
        <p:nvSpPr>
          <p:cNvPr id="7" name="矩形 6"/>
          <p:cNvSpPr/>
          <p:nvPr/>
        </p:nvSpPr>
        <p:spPr>
          <a:xfrm>
            <a:off x="776811" y="3316295"/>
            <a:ext cx="10942683" cy="2800119"/>
          </a:xfrm>
          <a:prstGeom prst="rect">
            <a:avLst/>
          </a:prstGeom>
        </p:spPr>
        <p:txBody>
          <a:bodyPr wrap="square">
            <a:spAutoFit/>
          </a:bodyPr>
          <a:lstStyle/>
          <a:p>
            <a:r>
              <a:rPr lang="zh-CN" altLang="en-US" sz="1600" dirty="0">
                <a:solidFill>
                  <a:srgbClr val="FF0000"/>
                </a:solidFill>
              </a:rPr>
              <a:t>start</a:t>
            </a:r>
            <a:r>
              <a:rPr lang="zh-CN" altLang="en-US" sz="1600" dirty="0"/>
              <a:t>：string或datetime-like，默认值是None，表示日期的起点。</a:t>
            </a:r>
            <a:endParaRPr lang="zh-CN" altLang="en-US" sz="1600" dirty="0"/>
          </a:p>
          <a:p>
            <a:r>
              <a:rPr lang="zh-CN" altLang="en-US" sz="1600" dirty="0">
                <a:solidFill>
                  <a:srgbClr val="FF0000"/>
                </a:solidFill>
              </a:rPr>
              <a:t>end</a:t>
            </a:r>
            <a:r>
              <a:rPr lang="zh-CN" altLang="en-US" sz="1600" dirty="0"/>
              <a:t>：string或datetime-like，默认值是None，表示日期的终点。</a:t>
            </a:r>
            <a:endParaRPr lang="zh-CN" altLang="en-US" sz="1600" dirty="0"/>
          </a:p>
          <a:p>
            <a:r>
              <a:rPr lang="zh-CN" altLang="en-US" sz="1600" dirty="0">
                <a:solidFill>
                  <a:srgbClr val="FF0000"/>
                </a:solidFill>
              </a:rPr>
              <a:t>periods</a:t>
            </a:r>
            <a:r>
              <a:rPr lang="zh-CN" altLang="en-US" sz="1600" dirty="0"/>
              <a:t>：integer或None，默认值是None，表示你要从这个函数产生多少个日期索引值；如果是None的话，那么start和end必须不能为None。</a:t>
            </a:r>
            <a:endParaRPr lang="zh-CN" altLang="en-US" sz="1600" dirty="0"/>
          </a:p>
          <a:p>
            <a:r>
              <a:rPr lang="zh-CN" altLang="en-US" sz="1600" dirty="0">
                <a:solidFill>
                  <a:srgbClr val="FF0000"/>
                </a:solidFill>
              </a:rPr>
              <a:t>freq</a:t>
            </a:r>
            <a:r>
              <a:rPr lang="zh-CN" altLang="en-US" sz="1600" dirty="0"/>
              <a:t>：string或DateOffset，默认值是’D’，表示以自然日为单位，这个参数用来指定计时单位，比如’5H’表示每隔5个小时计算一次。</a:t>
            </a:r>
            <a:endParaRPr lang="zh-CN" altLang="en-US" sz="1600" dirty="0"/>
          </a:p>
          <a:p>
            <a:r>
              <a:rPr lang="zh-CN" altLang="en-US" sz="1600" dirty="0"/>
              <a:t>tz：string或None，表示时区，例如：’Asia/Hong_Kong’。</a:t>
            </a:r>
            <a:endParaRPr lang="zh-CN" altLang="en-US" sz="1600" dirty="0"/>
          </a:p>
          <a:p>
            <a:r>
              <a:rPr lang="zh-CN" altLang="en-US" sz="1600" dirty="0"/>
              <a:t>normalize：bool，默认值为False，如果为True的话，那么在产生时间索引值之前会先把start和end都转化为当日的午夜0点。</a:t>
            </a:r>
            <a:endParaRPr lang="zh-CN" altLang="en-US" sz="1600" dirty="0"/>
          </a:p>
          <a:p>
            <a:r>
              <a:rPr lang="zh-CN" altLang="en-US" sz="1600" dirty="0"/>
              <a:t>name：str，默认值为None，给返回的时间索引指定一个名字。</a:t>
            </a:r>
            <a:endParaRPr lang="zh-CN" altLang="en-US" sz="1600" dirty="0"/>
          </a:p>
          <a:p>
            <a:r>
              <a:rPr lang="zh-CN" altLang="en-US" sz="1600" dirty="0"/>
              <a:t>closed：string或者None，默认值为None，表示start和end这个区间端点是否包含在区间内，可以有三个值，’left’表示左闭右开区间，’right’表示左开右闭区间，None表示两边都是闭区间。</a:t>
            </a:r>
            <a:endParaRPr lang="zh-CN" altLang="en-US" sz="16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30300" y="439738"/>
            <a:ext cx="8229600" cy="752475"/>
          </a:xfrm>
        </p:spPr>
        <p:txBody>
          <a:bodyPr/>
          <a:lstStyle/>
          <a:p>
            <a:pPr algn="l"/>
            <a:r>
              <a:rPr lang="en-US" altLang="zh-CN" dirty="0">
                <a:sym typeface="+mn-ea"/>
              </a:rPr>
              <a:t>Pandas</a:t>
            </a:r>
            <a:r>
              <a:rPr lang="zh-CN" altLang="en-US" dirty="0">
                <a:sym typeface="+mn-ea"/>
              </a:rPr>
              <a:t>之时间序列</a:t>
            </a:r>
            <a:endParaRPr lang="zh-CN" altLang="en-US" dirty="0">
              <a:sym typeface="+mn-ea"/>
            </a:endParaRPr>
          </a:p>
        </p:txBody>
      </p:sp>
      <p:pic>
        <p:nvPicPr>
          <p:cNvPr id="4" name="图片 3"/>
          <p:cNvPicPr>
            <a:picLocks noChangeAspect="1"/>
          </p:cNvPicPr>
          <p:nvPr/>
        </p:nvPicPr>
        <p:blipFill>
          <a:blip r:embed="rId1"/>
          <a:stretch>
            <a:fillRect/>
          </a:stretch>
        </p:blipFill>
        <p:spPr>
          <a:xfrm>
            <a:off x="3226351" y="994833"/>
            <a:ext cx="4895262" cy="5558242"/>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406400" y="1109930"/>
            <a:ext cx="11178429" cy="4723632"/>
          </a:xfrm>
        </p:spPr>
        <p:txBody>
          <a:bodyPr>
            <a:normAutofit/>
          </a:bodyPr>
          <a:lstStyle/>
          <a:p>
            <a:r>
              <a:rPr lang="en-US" altLang="zh-CN" dirty="0" err="1"/>
              <a:t>pandas.merge</a:t>
            </a:r>
            <a:r>
              <a:rPr lang="en-US" altLang="zh-CN" dirty="0"/>
              <a:t> </a:t>
            </a:r>
            <a:r>
              <a:rPr lang="zh-CN" altLang="en-US" dirty="0"/>
              <a:t>可根据一个或多个键将不同 </a:t>
            </a:r>
            <a:r>
              <a:rPr lang="en-US" altLang="zh-CN" dirty="0" err="1"/>
              <a:t>DataFrame</a:t>
            </a:r>
            <a:r>
              <a:rPr lang="en-US" altLang="zh-CN" dirty="0"/>
              <a:t> </a:t>
            </a:r>
            <a:r>
              <a:rPr lang="zh-CN" altLang="en-US" dirty="0"/>
              <a:t>中的行连接起来。</a:t>
            </a:r>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a:p>
            <a:r>
              <a:rPr lang="en-US" altLang="zh-CN" dirty="0" err="1"/>
              <a:t>pandas.concat</a:t>
            </a:r>
            <a:r>
              <a:rPr lang="en-US" altLang="zh-CN" dirty="0"/>
              <a:t> </a:t>
            </a:r>
            <a:r>
              <a:rPr lang="zh-CN" altLang="en-US" dirty="0"/>
              <a:t>可以沿着一条轴将多个对象堆叠到一起</a:t>
            </a:r>
            <a:endParaRPr lang="zh-CN" altLang="en-US" dirty="0"/>
          </a:p>
        </p:txBody>
      </p:sp>
      <p:sp>
        <p:nvSpPr>
          <p:cNvPr id="3" name="标题 2"/>
          <p:cNvSpPr>
            <a:spLocks noGrp="1"/>
          </p:cNvSpPr>
          <p:nvPr>
            <p:ph type="title"/>
          </p:nvPr>
        </p:nvSpPr>
        <p:spPr>
          <a:xfrm>
            <a:off x="1104900" y="439738"/>
            <a:ext cx="8229600" cy="752475"/>
          </a:xfrm>
        </p:spPr>
        <p:txBody>
          <a:bodyPr/>
          <a:lstStyle/>
          <a:p>
            <a:pPr algn="l"/>
            <a:r>
              <a:rPr lang="en-US" altLang="zh-CN" dirty="0">
                <a:sym typeface="+mn-ea"/>
              </a:rPr>
              <a:t>Pandas</a:t>
            </a:r>
            <a:r>
              <a:rPr lang="zh-CN" altLang="en-US" dirty="0">
                <a:sym typeface="+mn-ea"/>
              </a:rPr>
              <a:t>之表合并</a:t>
            </a:r>
            <a:endParaRPr lang="en-US" altLang="zh-CN" dirty="0"/>
          </a:p>
        </p:txBody>
      </p:sp>
      <p:sp>
        <p:nvSpPr>
          <p:cNvPr id="2" name="矩形 1"/>
          <p:cNvSpPr/>
          <p:nvPr/>
        </p:nvSpPr>
        <p:spPr>
          <a:xfrm>
            <a:off x="769629" y="2097134"/>
            <a:ext cx="10339246" cy="2307790"/>
          </a:xfrm>
          <a:prstGeom prst="rect">
            <a:avLst/>
          </a:prstGeom>
        </p:spPr>
        <p:txBody>
          <a:bodyPr wrap="square">
            <a:spAutoFit/>
          </a:bodyPr>
          <a:lstStyle/>
          <a:p>
            <a:r>
              <a:rPr lang="zh-CN" altLang="en-US" dirty="0"/>
              <a:t>on=None 用于显示指定列名（键名），如果该列在两个对象上的列名不同，则可以通过 left_on=None, right_on=None 来分别指定。或者想直接使用行索引作为连接键的话，就将 left_index=False, right_index=False 设为 True。</a:t>
            </a:r>
            <a:endParaRPr lang="zh-CN" altLang="en-US" dirty="0"/>
          </a:p>
          <a:p>
            <a:r>
              <a:rPr lang="zh-CN" altLang="en-US" dirty="0"/>
              <a:t>how='inner' 参数指的是当左右两个对象中存在不重合的键时，取结果的方式：inner 代表交集；outer 代表并集；left 和 right 分别为取一边。</a:t>
            </a:r>
            <a:endParaRPr lang="zh-CN" altLang="en-US" dirty="0"/>
          </a:p>
          <a:p>
            <a:r>
              <a:rPr lang="zh-CN" altLang="en-US" dirty="0"/>
              <a:t>suffixes=('_x','_y') 指的是当左右对象中存在除连接键外的同名列时，结果集中的区分方式，可以各加一个小尾巴。</a:t>
            </a:r>
            <a:endParaRPr lang="zh-CN" altLang="en-US" dirty="0"/>
          </a:p>
          <a:p>
            <a:r>
              <a:rPr lang="zh-CN" altLang="en-US" dirty="0"/>
              <a:t>对于多对多连接，结果采用的是行的笛卡尔积。</a:t>
            </a:r>
            <a:endParaRPr lang="zh-CN" altLang="en-US" dirty="0"/>
          </a:p>
        </p:txBody>
      </p:sp>
      <p:sp>
        <p:nvSpPr>
          <p:cNvPr id="5" name="矩形 4"/>
          <p:cNvSpPr/>
          <p:nvPr/>
        </p:nvSpPr>
        <p:spPr>
          <a:xfrm>
            <a:off x="768642" y="5322621"/>
            <a:ext cx="6091415" cy="923116"/>
          </a:xfrm>
          <a:prstGeom prst="rect">
            <a:avLst/>
          </a:prstGeom>
        </p:spPr>
        <p:txBody>
          <a:bodyPr>
            <a:spAutoFit/>
          </a:bodyPr>
          <a:lstStyle/>
          <a:p>
            <a:r>
              <a:rPr lang="zh-CN" altLang="en-US" dirty="0"/>
              <a:t>objs: series，dataframe或者是panel构成的序列lsit </a:t>
            </a:r>
            <a:endParaRPr lang="zh-CN" altLang="en-US" dirty="0"/>
          </a:p>
          <a:p>
            <a:r>
              <a:rPr lang="zh-CN" altLang="en-US" dirty="0"/>
              <a:t>axis： 需要合并链接的轴，0是行，1是列 </a:t>
            </a:r>
            <a:endParaRPr lang="zh-CN" altLang="en-US" dirty="0"/>
          </a:p>
          <a:p>
            <a:r>
              <a:rPr lang="zh-CN" altLang="en-US" dirty="0"/>
              <a:t>join：连接的方式 inner，或者outer</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8641" y="998430"/>
            <a:ext cx="4513979" cy="5853097"/>
          </a:xfrm>
          <a:prstGeom prst="rect">
            <a:avLst/>
          </a:prstGeom>
        </p:spPr>
      </p:pic>
      <p:pic>
        <p:nvPicPr>
          <p:cNvPr id="5" name="图片 4"/>
          <p:cNvPicPr>
            <a:picLocks noChangeAspect="1"/>
          </p:cNvPicPr>
          <p:nvPr/>
        </p:nvPicPr>
        <p:blipFill>
          <a:blip r:embed="rId2"/>
          <a:stretch>
            <a:fillRect/>
          </a:stretch>
        </p:blipFill>
        <p:spPr>
          <a:xfrm>
            <a:off x="5448078" y="1002412"/>
            <a:ext cx="5028036" cy="3161568"/>
          </a:xfrm>
          <a:prstGeom prst="rect">
            <a:avLst/>
          </a:prstGeom>
        </p:spPr>
      </p:pic>
      <p:sp>
        <p:nvSpPr>
          <p:cNvPr id="6" name="标题 2"/>
          <p:cNvSpPr txBox="1"/>
          <p:nvPr/>
        </p:nvSpPr>
        <p:spPr>
          <a:xfrm>
            <a:off x="1167820" y="465137"/>
            <a:ext cx="8229600" cy="752475"/>
          </a:xfrm>
          <a:prstGeom prst="rect">
            <a:avLst/>
          </a:prstGeom>
        </p:spPr>
        <p:txBody>
          <a:bodyPr/>
          <a:lstStyle>
            <a:lvl1pPr algn="ctr"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en-US" altLang="zh-CN">
                <a:sym typeface="+mn-ea"/>
              </a:rPr>
              <a:t>Pandas</a:t>
            </a:r>
            <a:r>
              <a:rPr lang="zh-CN" altLang="en-US">
                <a:sym typeface="+mn-ea"/>
              </a:rPr>
              <a:t>之表合并</a:t>
            </a:r>
            <a:endParaRPr lang="zh-CN" altLang="en-US" dirty="0">
              <a:sym typeface="+mn-e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6010" y="452438"/>
            <a:ext cx="8229600" cy="752475"/>
          </a:xfrm>
        </p:spPr>
        <p:txBody>
          <a:bodyPr/>
          <a:lstStyle/>
          <a:p>
            <a:pPr algn="l"/>
            <a:r>
              <a:rPr lang="en-US" altLang="zh-CN" dirty="0">
                <a:sym typeface="+mn-ea"/>
              </a:rPr>
              <a:t>Pandas</a:t>
            </a:r>
            <a:r>
              <a:rPr lang="zh-CN" altLang="en-US" dirty="0">
                <a:sym typeface="+mn-ea"/>
              </a:rPr>
              <a:t>之表合并</a:t>
            </a:r>
            <a:endParaRPr lang="zh-CN" altLang="en-US" dirty="0">
              <a:sym typeface="+mn-ea"/>
            </a:endParaRPr>
          </a:p>
        </p:txBody>
      </p:sp>
      <p:pic>
        <p:nvPicPr>
          <p:cNvPr id="4" name="图片 3"/>
          <p:cNvPicPr>
            <a:picLocks noChangeAspect="1"/>
          </p:cNvPicPr>
          <p:nvPr/>
        </p:nvPicPr>
        <p:blipFill>
          <a:blip r:embed="rId1"/>
          <a:stretch>
            <a:fillRect/>
          </a:stretch>
        </p:blipFill>
        <p:spPr>
          <a:xfrm>
            <a:off x="2856390" y="909303"/>
            <a:ext cx="5380380" cy="5751769"/>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p:cNvSpPr>
            <a:spLocks noGrp="1"/>
          </p:cNvSpPr>
          <p:nvPr>
            <p:ph idx="13"/>
          </p:nvPr>
        </p:nvSpPr>
        <p:spPr/>
        <p:txBody>
          <a:bodyPr>
            <a:normAutofit/>
          </a:bodyPr>
          <a:lstStyle/>
          <a:p>
            <a:r>
              <a:rPr lang="en-US" altLang="zh-CN" sz="1600" dirty="0" err="1"/>
              <a:t>groupby</a:t>
            </a:r>
            <a:r>
              <a:rPr lang="en-US" altLang="zh-CN" sz="1600" dirty="0"/>
              <a:t> </a:t>
            </a:r>
            <a:r>
              <a:rPr lang="zh-CN" altLang="en-US" sz="1600" dirty="0"/>
              <a:t>对</a:t>
            </a:r>
            <a:r>
              <a:rPr lang="en-US" altLang="zh-CN" sz="1600" dirty="0" err="1"/>
              <a:t>DataFrame</a:t>
            </a:r>
            <a:r>
              <a:rPr lang="zh-CN" altLang="en-US" sz="1600" dirty="0"/>
              <a:t>进行数据分组，传入列名列表或者</a:t>
            </a:r>
            <a:r>
              <a:rPr lang="en-US" altLang="zh-CN" sz="1600" dirty="0"/>
              <a:t>Series</a:t>
            </a:r>
            <a:r>
              <a:rPr lang="zh-CN" altLang="en-US" sz="1600" dirty="0"/>
              <a:t>序列对象，返回生成一个</a:t>
            </a:r>
            <a:r>
              <a:rPr lang="en-US" altLang="zh-CN" sz="1600" dirty="0" err="1"/>
              <a:t>GroupBy</a:t>
            </a:r>
            <a:r>
              <a:rPr lang="zh-CN" altLang="en-US" sz="1600" dirty="0"/>
              <a:t>对象。它实际上还没有进行任何计算。</a:t>
            </a:r>
            <a:endParaRPr lang="en-US" altLang="zh-CN" sz="1600" dirty="0"/>
          </a:p>
          <a:p>
            <a:r>
              <a:rPr lang="en-US" altLang="zh-CN" sz="1600" dirty="0" err="1"/>
              <a:t>GroupBy</a:t>
            </a:r>
            <a:r>
              <a:rPr lang="zh-CN" altLang="en-US" sz="1600" dirty="0"/>
              <a:t>对象是一个迭代对象，每次迭代结果是一个元组。</a:t>
            </a:r>
            <a:endParaRPr lang="en-US" altLang="zh-CN" sz="1600" dirty="0"/>
          </a:p>
          <a:p>
            <a:r>
              <a:rPr lang="zh-CN" altLang="en-US" sz="1600" dirty="0"/>
              <a:t>元组的第一个元素是该组的名称</a:t>
            </a:r>
            <a:r>
              <a:rPr lang="en-US" altLang="zh-CN" sz="1600" dirty="0"/>
              <a:t>(</a:t>
            </a:r>
            <a:r>
              <a:rPr lang="zh-CN" altLang="en-US" sz="1600" dirty="0"/>
              <a:t>就是</a:t>
            </a:r>
            <a:r>
              <a:rPr lang="en-US" altLang="zh-CN" sz="1600" dirty="0" err="1"/>
              <a:t>groupby</a:t>
            </a:r>
            <a:r>
              <a:rPr lang="zh-CN" altLang="en-US" sz="1600" dirty="0"/>
              <a:t>的列的元素名称</a:t>
            </a:r>
            <a:r>
              <a:rPr lang="en-US" altLang="zh-CN" sz="1600" dirty="0"/>
              <a:t>)</a:t>
            </a:r>
            <a:r>
              <a:rPr lang="zh-CN" altLang="en-US" sz="1600" dirty="0"/>
              <a:t>。</a:t>
            </a:r>
            <a:endParaRPr lang="en-US" altLang="zh-CN" sz="1600" dirty="0"/>
          </a:p>
          <a:p>
            <a:r>
              <a:rPr lang="zh-CN" altLang="en-US" sz="1600" dirty="0"/>
              <a:t>第二个元素是该组的具体信息，是一个数据框。</a:t>
            </a:r>
            <a:endParaRPr lang="en-US" altLang="zh-CN" sz="1600" dirty="0"/>
          </a:p>
          <a:p>
            <a:r>
              <a:rPr lang="zh-CN" altLang="en-US" sz="1600" dirty="0"/>
              <a:t>索引是以前的数据框的总索引。</a:t>
            </a:r>
            <a:endParaRPr lang="en-US" altLang="zh-CN" sz="1600" dirty="0"/>
          </a:p>
        </p:txBody>
      </p:sp>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分组</a:t>
            </a:r>
            <a:endParaRPr lang="zh-CN" altLang="en-US" dirty="0">
              <a:sym typeface="+mn-e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30300" y="439738"/>
            <a:ext cx="8229600" cy="752475"/>
          </a:xfrm>
        </p:spPr>
        <p:txBody>
          <a:bodyPr/>
          <a:lstStyle/>
          <a:p>
            <a:pPr algn="l"/>
            <a:r>
              <a:rPr lang="en-US" altLang="zh-CN" dirty="0">
                <a:sym typeface="+mn-ea"/>
              </a:rPr>
              <a:t>Pandas</a:t>
            </a:r>
            <a:r>
              <a:rPr lang="zh-CN" altLang="en-US" dirty="0">
                <a:sym typeface="+mn-ea"/>
              </a:rPr>
              <a:t>分组与聚合操作</a:t>
            </a:r>
            <a:endParaRPr lang="zh-CN" altLang="en-US" dirty="0">
              <a:sym typeface="+mn-ea"/>
            </a:endParaRPr>
          </a:p>
        </p:txBody>
      </p:sp>
      <p:pic>
        <p:nvPicPr>
          <p:cNvPr id="2" name="图片 1"/>
          <p:cNvPicPr>
            <a:picLocks noChangeAspect="1"/>
          </p:cNvPicPr>
          <p:nvPr/>
        </p:nvPicPr>
        <p:blipFill>
          <a:blip r:embed="rId1"/>
          <a:stretch>
            <a:fillRect/>
          </a:stretch>
        </p:blipFill>
        <p:spPr>
          <a:xfrm>
            <a:off x="768642" y="1128796"/>
            <a:ext cx="5195800" cy="5606595"/>
          </a:xfrm>
          <a:prstGeom prst="rect">
            <a:avLst/>
          </a:prstGeom>
        </p:spPr>
      </p:pic>
      <p:pic>
        <p:nvPicPr>
          <p:cNvPr id="6" name="图片 5"/>
          <p:cNvPicPr>
            <a:picLocks noChangeAspect="1"/>
          </p:cNvPicPr>
          <p:nvPr/>
        </p:nvPicPr>
        <p:blipFill>
          <a:blip r:embed="rId2"/>
          <a:stretch>
            <a:fillRect/>
          </a:stretch>
        </p:blipFill>
        <p:spPr>
          <a:xfrm>
            <a:off x="6096000" y="1128713"/>
            <a:ext cx="3856732" cy="2637814"/>
          </a:xfrm>
          <a:prstGeom prst="rect">
            <a:avLst/>
          </a:prstGeom>
        </p:spPr>
      </p:pic>
      <p:pic>
        <p:nvPicPr>
          <p:cNvPr id="8" name="图片 7"/>
          <p:cNvPicPr>
            <a:picLocks noChangeAspect="1"/>
          </p:cNvPicPr>
          <p:nvPr/>
        </p:nvPicPr>
        <p:blipFill>
          <a:blip r:embed="rId3"/>
          <a:stretch>
            <a:fillRect/>
          </a:stretch>
        </p:blipFill>
        <p:spPr>
          <a:xfrm>
            <a:off x="6096001" y="4140422"/>
            <a:ext cx="3475820" cy="14855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normAutofit fontScale="92500" lnSpcReduction="20000"/>
          </a:bodyPr>
          <a:lstStyle/>
          <a:p>
            <a:pPr>
              <a:lnSpc>
                <a:spcPct val="150000"/>
              </a:lnSpc>
            </a:pPr>
            <a:r>
              <a:rPr lang="en-US" altLang="zh-CN" dirty="0"/>
              <a:t> 1995</a:t>
            </a:r>
            <a:r>
              <a:rPr lang="zh-CN" altLang="en-US" dirty="0"/>
              <a:t>年</a:t>
            </a:r>
            <a:r>
              <a:rPr lang="en-US" altLang="zh-CN" dirty="0"/>
              <a:t>Jim </a:t>
            </a:r>
            <a:r>
              <a:rPr lang="en-US" altLang="zh-CN" dirty="0" err="1"/>
              <a:t>HugUNin</a:t>
            </a:r>
            <a:r>
              <a:rPr lang="zh-CN" altLang="en-US" dirty="0"/>
              <a:t>开发了</a:t>
            </a:r>
            <a:r>
              <a:rPr lang="en-US" altLang="zh-CN" dirty="0"/>
              <a:t>Numeric</a:t>
            </a:r>
            <a:endParaRPr lang="en-US" altLang="zh-CN" dirty="0"/>
          </a:p>
          <a:p>
            <a:pPr>
              <a:lnSpc>
                <a:spcPct val="150000"/>
              </a:lnSpc>
            </a:pPr>
            <a:r>
              <a:rPr lang="en-US" altLang="zh-CN" dirty="0"/>
              <a:t> </a:t>
            </a:r>
            <a:r>
              <a:rPr lang="zh-CN" altLang="en-US" dirty="0"/>
              <a:t>随后</a:t>
            </a:r>
            <a:r>
              <a:rPr lang="en-US" altLang="zh-CN" dirty="0" err="1"/>
              <a:t>Numarray</a:t>
            </a:r>
            <a:r>
              <a:rPr lang="zh-CN" altLang="en-US" dirty="0"/>
              <a:t>包诞生</a:t>
            </a:r>
            <a:endParaRPr lang="zh-CN" altLang="en-US" dirty="0"/>
          </a:p>
          <a:p>
            <a:pPr>
              <a:lnSpc>
                <a:spcPct val="150000"/>
              </a:lnSpc>
            </a:pPr>
            <a:r>
              <a:rPr lang="zh-CN" altLang="en-US" dirty="0"/>
              <a:t> </a:t>
            </a:r>
            <a:r>
              <a:rPr lang="en-US" altLang="zh-CN" dirty="0"/>
              <a:t>Travis </a:t>
            </a:r>
            <a:r>
              <a:rPr lang="en-US" altLang="zh-CN" dirty="0" err="1"/>
              <a:t>Oliphants</a:t>
            </a:r>
            <a:r>
              <a:rPr lang="zh-CN" altLang="en-US" dirty="0"/>
              <a:t>整合</a:t>
            </a:r>
            <a:r>
              <a:rPr lang="en-US" altLang="zh-CN" dirty="0"/>
              <a:t>Numeric</a:t>
            </a:r>
            <a:r>
              <a:rPr lang="zh-CN" altLang="en-US" dirty="0"/>
              <a:t>和</a:t>
            </a:r>
            <a:r>
              <a:rPr lang="en-US" altLang="zh-CN" dirty="0" err="1"/>
              <a:t>Numarray</a:t>
            </a:r>
            <a:r>
              <a:rPr lang="zh-CN" altLang="en-US" dirty="0"/>
              <a:t>，开发</a:t>
            </a:r>
            <a:r>
              <a:rPr lang="en-US" altLang="zh-CN" dirty="0" err="1"/>
              <a:t>NumPy</a:t>
            </a:r>
            <a:r>
              <a:rPr lang="zh-CN" altLang="en-US" dirty="0"/>
              <a:t>，</a:t>
            </a:r>
            <a:r>
              <a:rPr lang="en-US" altLang="zh-CN" dirty="0"/>
              <a:t>2006</a:t>
            </a:r>
            <a:br>
              <a:rPr lang="en-US" altLang="zh-CN" dirty="0"/>
            </a:br>
            <a:r>
              <a:rPr lang="zh-CN" altLang="en-US" dirty="0"/>
              <a:t>年第一个版本诞生</a:t>
            </a:r>
            <a:endParaRPr lang="zh-CN" altLang="en-US" dirty="0"/>
          </a:p>
          <a:p>
            <a:pPr>
              <a:lnSpc>
                <a:spcPct val="150000"/>
              </a:lnSpc>
            </a:pPr>
            <a:r>
              <a:rPr lang="zh-CN" altLang="en-US" dirty="0"/>
              <a:t> 使用</a:t>
            </a:r>
            <a:r>
              <a:rPr lang="en-US" altLang="zh-CN" dirty="0"/>
              <a:t>Anaconda</a:t>
            </a:r>
            <a:r>
              <a:rPr lang="zh-CN" altLang="en-US" dirty="0"/>
              <a:t>发行版的</a:t>
            </a:r>
            <a:r>
              <a:rPr lang="en-US" altLang="zh-CN" dirty="0"/>
              <a:t>Python</a:t>
            </a:r>
            <a:r>
              <a:rPr lang="zh-CN" altLang="en-US" dirty="0"/>
              <a:t>，已经安装好</a:t>
            </a:r>
            <a:r>
              <a:rPr lang="en-US" altLang="zh-CN" dirty="0" err="1"/>
              <a:t>NumPy</a:t>
            </a:r>
            <a:r>
              <a:rPr lang="zh-CN" altLang="en-US" dirty="0"/>
              <a:t>模块，所以可以不用再安装</a:t>
            </a:r>
            <a:r>
              <a:rPr lang="en-US" altLang="zh-CN" dirty="0" err="1"/>
              <a:t>NumPy</a:t>
            </a:r>
            <a:r>
              <a:rPr lang="zh-CN" altLang="en-US" dirty="0"/>
              <a:t>模块了。</a:t>
            </a:r>
            <a:endParaRPr lang="zh-CN" altLang="en-US" dirty="0"/>
          </a:p>
          <a:p>
            <a:pPr>
              <a:lnSpc>
                <a:spcPct val="150000"/>
              </a:lnSpc>
            </a:pPr>
            <a:r>
              <a:rPr lang="zh-CN" altLang="en-US" dirty="0"/>
              <a:t> 依照标准的</a:t>
            </a:r>
            <a:r>
              <a:rPr lang="en-US" altLang="zh-CN" dirty="0" err="1"/>
              <a:t>NumPy</a:t>
            </a:r>
            <a:r>
              <a:rPr lang="zh-CN" altLang="en-US" dirty="0"/>
              <a:t>标准，习惯使用</a:t>
            </a:r>
            <a:r>
              <a:rPr lang="en-US" altLang="zh-CN" dirty="0"/>
              <a:t>import </a:t>
            </a:r>
            <a:r>
              <a:rPr lang="en-US" altLang="zh-CN" dirty="0" err="1"/>
              <a:t>numpy</a:t>
            </a:r>
            <a:r>
              <a:rPr lang="en-US" altLang="zh-CN" dirty="0"/>
              <a:t> as np</a:t>
            </a:r>
            <a:r>
              <a:rPr lang="zh-CN" altLang="en-US" dirty="0"/>
              <a:t>的方式导入该模块。</a:t>
            </a:r>
            <a:endParaRPr lang="zh-CN" altLang="en-US" dirty="0"/>
          </a:p>
        </p:txBody>
      </p:sp>
      <p:sp>
        <p:nvSpPr>
          <p:cNvPr id="3" name="标题 2"/>
          <p:cNvSpPr>
            <a:spLocks noGrp="1"/>
          </p:cNvSpPr>
          <p:nvPr>
            <p:ph type="title"/>
          </p:nvPr>
        </p:nvSpPr>
        <p:spPr>
          <a:xfrm>
            <a:off x="990600" y="371475"/>
            <a:ext cx="8229600" cy="752475"/>
          </a:xfrm>
        </p:spPr>
        <p:txBody>
          <a:bodyPr>
            <a:noAutofit/>
          </a:bodyPr>
          <a:lstStyle/>
          <a:p>
            <a:pPr algn="l"/>
            <a:r>
              <a:rPr lang="en-US" sz="4000" dirty="0" err="1"/>
              <a:t>NumPy</a:t>
            </a:r>
            <a:r>
              <a:rPr lang="zh-CN" altLang="en-US" sz="4000" dirty="0"/>
              <a:t>历史</a:t>
            </a:r>
            <a:endParaRPr lang="zh-CN" altLang="en-US" sz="40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39738"/>
            <a:ext cx="8229600" cy="752475"/>
          </a:xfrm>
        </p:spPr>
        <p:txBody>
          <a:bodyPr/>
          <a:lstStyle/>
          <a:p>
            <a:pPr algn="l"/>
            <a:r>
              <a:rPr lang="en-US" altLang="zh-CN" dirty="0">
                <a:sym typeface="+mn-ea"/>
              </a:rPr>
              <a:t>Pandas</a:t>
            </a:r>
            <a:r>
              <a:rPr lang="zh-CN" altLang="en-US" dirty="0">
                <a:sym typeface="+mn-ea"/>
              </a:rPr>
              <a:t>分组与聚合操作</a:t>
            </a:r>
            <a:endParaRPr lang="zh-CN" altLang="en-US" dirty="0">
              <a:sym typeface="+mn-ea"/>
            </a:endParaRPr>
          </a:p>
        </p:txBody>
      </p:sp>
      <p:pic>
        <p:nvPicPr>
          <p:cNvPr id="7" name="图片 6"/>
          <p:cNvPicPr>
            <a:picLocks noChangeAspect="1"/>
          </p:cNvPicPr>
          <p:nvPr/>
        </p:nvPicPr>
        <p:blipFill>
          <a:blip r:embed="rId1"/>
          <a:stretch>
            <a:fillRect/>
          </a:stretch>
        </p:blipFill>
        <p:spPr>
          <a:xfrm>
            <a:off x="984642" y="1132932"/>
            <a:ext cx="4342395" cy="2514018"/>
          </a:xfrm>
          <a:prstGeom prst="rect">
            <a:avLst/>
          </a:prstGeom>
        </p:spPr>
      </p:pic>
      <p:pic>
        <p:nvPicPr>
          <p:cNvPr id="10" name="图片 9"/>
          <p:cNvPicPr>
            <a:picLocks noChangeAspect="1"/>
          </p:cNvPicPr>
          <p:nvPr/>
        </p:nvPicPr>
        <p:blipFill>
          <a:blip r:embed="rId2"/>
          <a:stretch>
            <a:fillRect/>
          </a:stretch>
        </p:blipFill>
        <p:spPr>
          <a:xfrm>
            <a:off x="5448079" y="1022465"/>
            <a:ext cx="5899521" cy="524897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647700" y="1067184"/>
            <a:ext cx="11178429" cy="4723632"/>
          </a:xfrm>
        </p:spPr>
        <p:txBody>
          <a:bodyPr>
            <a:normAutofit/>
          </a:bodyPr>
          <a:lstStyle/>
          <a:p>
            <a:r>
              <a:rPr lang="en-US" altLang="zh-CN" dirty="0"/>
              <a:t>apply </a:t>
            </a:r>
            <a:r>
              <a:rPr lang="zh-CN" altLang="en-US" dirty="0"/>
              <a:t>是 </a:t>
            </a:r>
            <a:r>
              <a:rPr lang="en-US" altLang="zh-CN" dirty="0"/>
              <a:t>pandas </a:t>
            </a:r>
            <a:r>
              <a:rPr lang="zh-CN" altLang="en-US" dirty="0"/>
              <a:t>库的一个很重要的函数，多和 </a:t>
            </a:r>
            <a:r>
              <a:rPr lang="en-US" altLang="zh-CN" dirty="0" err="1"/>
              <a:t>groupby</a:t>
            </a:r>
            <a:r>
              <a:rPr lang="en-US" altLang="zh-CN" dirty="0"/>
              <a:t> </a:t>
            </a:r>
            <a:r>
              <a:rPr lang="zh-CN" altLang="en-US" dirty="0"/>
              <a:t>函数一起用，也可以直接用于 </a:t>
            </a:r>
            <a:r>
              <a:rPr lang="en-US" altLang="zh-CN" dirty="0" err="1"/>
              <a:t>DataFrame</a:t>
            </a:r>
            <a:r>
              <a:rPr lang="en-US" altLang="zh-CN" dirty="0"/>
              <a:t> </a:t>
            </a:r>
            <a:r>
              <a:rPr lang="zh-CN" altLang="en-US" dirty="0"/>
              <a:t>和 </a:t>
            </a:r>
            <a:r>
              <a:rPr lang="en-US" altLang="zh-CN" dirty="0"/>
              <a:t>Series </a:t>
            </a:r>
            <a:r>
              <a:rPr lang="zh-CN" altLang="en-US" dirty="0"/>
              <a:t>对象。主要用于数据聚合运算，可以很方便的对分组进行现有的运算和自定义的运算。</a:t>
            </a:r>
            <a:endParaRPr lang="en-US" altLang="zh-CN" dirty="0"/>
          </a:p>
        </p:txBody>
      </p:sp>
      <p:sp>
        <p:nvSpPr>
          <p:cNvPr id="3" name="标题 2"/>
          <p:cNvSpPr>
            <a:spLocks noGrp="1"/>
          </p:cNvSpPr>
          <p:nvPr>
            <p:ph type="title"/>
          </p:nvPr>
        </p:nvSpPr>
        <p:spPr>
          <a:xfrm>
            <a:off x="1168400" y="465138"/>
            <a:ext cx="8229600" cy="752475"/>
          </a:xfrm>
        </p:spPr>
        <p:txBody>
          <a:bodyPr/>
          <a:lstStyle/>
          <a:p>
            <a:pPr algn="l"/>
            <a:r>
              <a:rPr lang="en-US" altLang="zh-CN" dirty="0">
                <a:sym typeface="+mn-ea"/>
              </a:rPr>
              <a:t>Pandas</a:t>
            </a:r>
            <a:r>
              <a:rPr lang="zh-CN" altLang="en-US" dirty="0">
                <a:sym typeface="+mn-ea"/>
              </a:rPr>
              <a:t>聚合之</a:t>
            </a:r>
            <a:r>
              <a:rPr lang="en-US" altLang="zh-CN" dirty="0"/>
              <a:t>apply</a:t>
            </a:r>
            <a:endParaRPr lang="en-US" altLang="zh-CN" dirty="0"/>
          </a:p>
        </p:txBody>
      </p:sp>
      <p:pic>
        <p:nvPicPr>
          <p:cNvPr id="7171" name="Picture 3" descr="http://img.blog.csdn.net/2016110312195946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16347" y="2544652"/>
            <a:ext cx="5255367" cy="40564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Pandas</a:t>
            </a:r>
            <a:r>
              <a:rPr lang="zh-CN" altLang="en-US" dirty="0">
                <a:sym typeface="+mn-ea"/>
              </a:rPr>
              <a:t>聚合之</a:t>
            </a:r>
            <a:r>
              <a:rPr lang="en-US" altLang="zh-CN" dirty="0"/>
              <a:t>apply</a:t>
            </a:r>
            <a:endParaRPr lang="en-US" altLang="zh-CN" dirty="0"/>
          </a:p>
        </p:txBody>
      </p:sp>
      <p:pic>
        <p:nvPicPr>
          <p:cNvPr id="2" name="图片 1"/>
          <p:cNvPicPr>
            <a:picLocks noChangeAspect="1"/>
          </p:cNvPicPr>
          <p:nvPr/>
        </p:nvPicPr>
        <p:blipFill>
          <a:blip r:embed="rId1"/>
          <a:stretch>
            <a:fillRect/>
          </a:stretch>
        </p:blipFill>
        <p:spPr>
          <a:xfrm>
            <a:off x="624659" y="1125278"/>
            <a:ext cx="6123158" cy="4732829"/>
          </a:xfrm>
          <a:prstGeom prst="rect">
            <a:avLst/>
          </a:prstGeom>
        </p:spPr>
      </p:pic>
      <p:pic>
        <p:nvPicPr>
          <p:cNvPr id="4" name="图片 3"/>
          <p:cNvPicPr>
            <a:picLocks noChangeAspect="1"/>
          </p:cNvPicPr>
          <p:nvPr/>
        </p:nvPicPr>
        <p:blipFill>
          <a:blip r:embed="rId2"/>
          <a:stretch>
            <a:fillRect/>
          </a:stretch>
        </p:blipFill>
        <p:spPr>
          <a:xfrm>
            <a:off x="6959896" y="1094392"/>
            <a:ext cx="4418577" cy="2075969"/>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聚合之</a:t>
            </a:r>
            <a:r>
              <a:rPr lang="en-US" altLang="zh-CN" dirty="0"/>
              <a:t>apply</a:t>
            </a:r>
            <a:endParaRPr lang="en-US" altLang="zh-CN" dirty="0"/>
          </a:p>
        </p:txBody>
      </p:sp>
      <p:pic>
        <p:nvPicPr>
          <p:cNvPr id="4" name="图片 3"/>
          <p:cNvPicPr>
            <a:picLocks noChangeAspect="1"/>
          </p:cNvPicPr>
          <p:nvPr/>
        </p:nvPicPr>
        <p:blipFill>
          <a:blip r:embed="rId1"/>
          <a:stretch>
            <a:fillRect/>
          </a:stretch>
        </p:blipFill>
        <p:spPr>
          <a:xfrm>
            <a:off x="583654" y="3500991"/>
            <a:ext cx="3361547" cy="3218705"/>
          </a:xfrm>
          <a:prstGeom prst="rect">
            <a:avLst/>
          </a:prstGeom>
        </p:spPr>
      </p:pic>
      <p:pic>
        <p:nvPicPr>
          <p:cNvPr id="5" name="图片 4"/>
          <p:cNvPicPr>
            <a:picLocks noChangeAspect="1"/>
          </p:cNvPicPr>
          <p:nvPr/>
        </p:nvPicPr>
        <p:blipFill>
          <a:blip r:embed="rId2"/>
          <a:stretch>
            <a:fillRect/>
          </a:stretch>
        </p:blipFill>
        <p:spPr>
          <a:xfrm>
            <a:off x="4297886" y="3296474"/>
            <a:ext cx="3647231" cy="3561526"/>
          </a:xfrm>
          <a:prstGeom prst="rect">
            <a:avLst/>
          </a:prstGeom>
        </p:spPr>
      </p:pic>
      <p:pic>
        <p:nvPicPr>
          <p:cNvPr id="6" name="图片 5"/>
          <p:cNvPicPr>
            <a:picLocks noChangeAspect="1"/>
          </p:cNvPicPr>
          <p:nvPr/>
        </p:nvPicPr>
        <p:blipFill>
          <a:blip r:embed="rId3"/>
          <a:stretch>
            <a:fillRect/>
          </a:stretch>
        </p:blipFill>
        <p:spPr>
          <a:xfrm>
            <a:off x="8327731" y="3500991"/>
            <a:ext cx="2437836" cy="2552109"/>
          </a:xfrm>
          <a:prstGeom prst="rect">
            <a:avLst/>
          </a:prstGeom>
        </p:spPr>
      </p:pic>
      <p:pic>
        <p:nvPicPr>
          <p:cNvPr id="7" name="图片 6"/>
          <p:cNvPicPr>
            <a:picLocks noChangeAspect="1"/>
          </p:cNvPicPr>
          <p:nvPr/>
        </p:nvPicPr>
        <p:blipFill>
          <a:blip r:embed="rId4"/>
          <a:stretch>
            <a:fillRect/>
          </a:stretch>
        </p:blipFill>
        <p:spPr>
          <a:xfrm>
            <a:off x="2640971" y="975657"/>
            <a:ext cx="6066021" cy="2409267"/>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Pandas</a:t>
            </a:r>
            <a:r>
              <a:rPr lang="zh-CN" altLang="en-US" dirty="0">
                <a:sym typeface="+mn-ea"/>
              </a:rPr>
              <a:t>聚合之</a:t>
            </a:r>
            <a:r>
              <a:rPr lang="en-US" altLang="zh-CN" dirty="0"/>
              <a:t>apply</a:t>
            </a:r>
            <a:endParaRPr lang="en-US" altLang="zh-CN" dirty="0"/>
          </a:p>
        </p:txBody>
      </p:sp>
      <p:pic>
        <p:nvPicPr>
          <p:cNvPr id="4" name="图片 3"/>
          <p:cNvPicPr>
            <a:picLocks noChangeAspect="1"/>
          </p:cNvPicPr>
          <p:nvPr/>
        </p:nvPicPr>
        <p:blipFill>
          <a:blip r:embed="rId1"/>
          <a:stretch>
            <a:fillRect/>
          </a:stretch>
        </p:blipFill>
        <p:spPr>
          <a:xfrm>
            <a:off x="1564300" y="1341252"/>
            <a:ext cx="8903814" cy="4170984"/>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p:cNvSpPr>
            <a:spLocks noGrp="1"/>
          </p:cNvSpPr>
          <p:nvPr>
            <p:ph idx="13"/>
          </p:nvPr>
        </p:nvSpPr>
        <p:spPr/>
        <p:txBody>
          <a:bodyPr>
            <a:normAutofit/>
          </a:bodyPr>
          <a:lstStyle/>
          <a:p>
            <a:r>
              <a:rPr lang="zh-CN" altLang="en-US" dirty="0"/>
              <a:t>时间数据提取，数据如左下图所示，包含数值部分以及时间部分。</a:t>
            </a:r>
            <a:endParaRPr lang="en-US" altLang="zh-CN" dirty="0"/>
          </a:p>
          <a:p>
            <a:r>
              <a:rPr lang="zh-CN" altLang="en-US" dirty="0"/>
              <a:t>要求：提取数据时间部分，返回对应的每行数据的年、月、日三列数据。效果如右下图所示。</a:t>
            </a:r>
            <a:endParaRPr lang="en-US" altLang="zh-CN" dirty="0"/>
          </a:p>
        </p:txBody>
      </p:sp>
      <p:sp>
        <p:nvSpPr>
          <p:cNvPr id="3" name="标题 2"/>
          <p:cNvSpPr>
            <a:spLocks noGrp="1"/>
          </p:cNvSpPr>
          <p:nvPr>
            <p:ph type="title"/>
          </p:nvPr>
        </p:nvSpPr>
        <p:spPr>
          <a:xfrm>
            <a:off x="1104900" y="439738"/>
            <a:ext cx="8229600" cy="752475"/>
          </a:xfrm>
        </p:spPr>
        <p:txBody>
          <a:bodyPr/>
          <a:lstStyle/>
          <a:p>
            <a:pPr algn="l"/>
            <a:r>
              <a:rPr lang="en-US" altLang="zh-CN" dirty="0">
                <a:sym typeface="+mn-ea"/>
              </a:rPr>
              <a:t>Pandas</a:t>
            </a:r>
            <a:r>
              <a:rPr lang="zh-CN" altLang="en-US" dirty="0">
                <a:sym typeface="+mn-ea"/>
              </a:rPr>
              <a:t>聚合之</a:t>
            </a:r>
            <a:r>
              <a:rPr lang="en-US" altLang="zh-CN" dirty="0"/>
              <a:t>apply</a:t>
            </a:r>
            <a:r>
              <a:rPr lang="zh-CN" altLang="en-US" dirty="0"/>
              <a:t>练习</a:t>
            </a:r>
            <a:r>
              <a:rPr lang="en-US" altLang="zh-CN" dirty="0"/>
              <a:t>1</a:t>
            </a:r>
            <a:endParaRPr lang="en-US" altLang="zh-CN" dirty="0"/>
          </a:p>
        </p:txBody>
      </p:sp>
      <p:pic>
        <p:nvPicPr>
          <p:cNvPr id="7" name="图片 6"/>
          <p:cNvPicPr>
            <a:picLocks noChangeAspect="1"/>
          </p:cNvPicPr>
          <p:nvPr/>
        </p:nvPicPr>
        <p:blipFill>
          <a:blip r:embed="rId1"/>
          <a:stretch>
            <a:fillRect/>
          </a:stretch>
        </p:blipFill>
        <p:spPr>
          <a:xfrm>
            <a:off x="408684" y="3357009"/>
            <a:ext cx="6662409" cy="2015757"/>
          </a:xfrm>
          <a:prstGeom prst="rect">
            <a:avLst/>
          </a:prstGeom>
        </p:spPr>
      </p:pic>
      <p:pic>
        <p:nvPicPr>
          <p:cNvPr id="8" name="图片 7"/>
          <p:cNvPicPr>
            <a:picLocks noChangeAspect="1"/>
          </p:cNvPicPr>
          <p:nvPr/>
        </p:nvPicPr>
        <p:blipFill>
          <a:blip r:embed="rId2"/>
          <a:stretch>
            <a:fillRect/>
          </a:stretch>
        </p:blipFill>
        <p:spPr>
          <a:xfrm>
            <a:off x="8255740" y="2565104"/>
            <a:ext cx="2303723" cy="3575928"/>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p:cNvSpPr>
            <a:spLocks noGrp="1"/>
          </p:cNvSpPr>
          <p:nvPr>
            <p:ph idx="13"/>
          </p:nvPr>
        </p:nvSpPr>
        <p:spPr/>
        <p:txBody>
          <a:bodyPr>
            <a:normAutofit/>
          </a:bodyPr>
          <a:lstStyle/>
          <a:p>
            <a:r>
              <a:rPr lang="zh-CN" altLang="en-US" dirty="0"/>
              <a:t>请结合</a:t>
            </a:r>
            <a:r>
              <a:rPr lang="en-US" altLang="zh-CN" dirty="0"/>
              <a:t>apply</a:t>
            </a:r>
            <a:r>
              <a:rPr lang="zh-CN" altLang="en-US" dirty="0"/>
              <a:t>与</a:t>
            </a:r>
            <a:r>
              <a:rPr lang="en-US" altLang="zh-CN" dirty="0" err="1"/>
              <a:t>groupby</a:t>
            </a:r>
            <a:r>
              <a:rPr lang="zh-CN" altLang="en-US" dirty="0"/>
              <a:t>函数完成一下练习</a:t>
            </a:r>
            <a:endParaRPr lang="zh-CN" altLang="en-US" dirty="0"/>
          </a:p>
          <a:p>
            <a:pPr lvl="1"/>
            <a:r>
              <a:rPr lang="zh-CN" altLang="en-US" dirty="0"/>
              <a:t>根据地区进行分组   查看平均年龄和工资</a:t>
            </a:r>
            <a:endParaRPr lang="zh-CN" altLang="en-US" dirty="0"/>
          </a:p>
          <a:p>
            <a:pPr lvl="1"/>
            <a:r>
              <a:rPr lang="zh-CN" altLang="en-US" dirty="0"/>
              <a:t>根据年龄进行分组   查看平均工资</a:t>
            </a:r>
            <a:endParaRPr lang="zh-CN" altLang="en-US" dirty="0"/>
          </a:p>
          <a:p>
            <a:pPr lvl="1"/>
            <a:r>
              <a:rPr lang="zh-CN" altLang="en-US" dirty="0"/>
              <a:t>根据性别进行分组   查看平均工资</a:t>
            </a:r>
            <a:endParaRPr lang="zh-CN" altLang="en-US" dirty="0"/>
          </a:p>
          <a:p>
            <a:pPr lvl="1"/>
            <a:r>
              <a:rPr lang="zh-CN" altLang="en-US" dirty="0"/>
              <a:t>先根据地区，然后在根据性别进行分组，</a:t>
            </a:r>
            <a:endParaRPr lang="en-US" altLang="zh-CN" dirty="0"/>
          </a:p>
          <a:p>
            <a:pPr marL="457200" lvl="1" indent="0">
              <a:buNone/>
            </a:pPr>
            <a:r>
              <a:rPr lang="zh-CN" altLang="en-US" dirty="0"/>
              <a:t>查看各地区不同性别的平均工资</a:t>
            </a:r>
            <a:endParaRPr lang="en-US" altLang="zh-CN" dirty="0"/>
          </a:p>
          <a:p>
            <a:pPr marL="457200" lvl="1" indent="0">
              <a:buNone/>
            </a:pPr>
            <a:r>
              <a:rPr lang="zh-CN" altLang="en-US" dirty="0"/>
              <a:t>拓展：根据地区进行分组   查看工资的平均值 </a:t>
            </a:r>
            <a:endParaRPr lang="en-US" altLang="zh-CN" dirty="0"/>
          </a:p>
          <a:p>
            <a:pPr marL="457200" lvl="1" indent="0">
              <a:buNone/>
            </a:pPr>
            <a:r>
              <a:rPr lang="zh-CN" altLang="en-US" dirty="0"/>
              <a:t>最低值 最高值 个最高值与最低值的差</a:t>
            </a:r>
            <a:endParaRPr lang="zh-CN" altLang="en-US" dirty="0"/>
          </a:p>
          <a:p>
            <a:pPr marL="457200" lvl="1" indent="0">
              <a:buNone/>
            </a:pPr>
            <a:r>
              <a:rPr lang="en-US" altLang="zh-CN" dirty="0"/>
              <a:t>#</a:t>
            </a:r>
            <a:r>
              <a:rPr lang="en-US" altLang="zh-CN" dirty="0" err="1"/>
              <a:t>agg</a:t>
            </a:r>
            <a:r>
              <a:rPr lang="en-US" altLang="zh-CN" dirty="0"/>
              <a:t>()</a:t>
            </a:r>
            <a:r>
              <a:rPr lang="zh-CN" altLang="en-US" dirty="0"/>
              <a:t>分组函数 可以同时应用多个聚合函数</a:t>
            </a:r>
            <a:endParaRPr lang="en-US" altLang="zh-CN" dirty="0"/>
          </a:p>
        </p:txBody>
      </p:sp>
      <p:sp>
        <p:nvSpPr>
          <p:cNvPr id="3" name="标题 2"/>
          <p:cNvSpPr>
            <a:spLocks noGrp="1"/>
          </p:cNvSpPr>
          <p:nvPr>
            <p:ph type="title"/>
          </p:nvPr>
        </p:nvSpPr>
        <p:spPr>
          <a:xfrm>
            <a:off x="1130300" y="439738"/>
            <a:ext cx="8229600" cy="752475"/>
          </a:xfrm>
        </p:spPr>
        <p:txBody>
          <a:bodyPr/>
          <a:lstStyle/>
          <a:p>
            <a:pPr algn="l"/>
            <a:r>
              <a:rPr lang="en-US" altLang="zh-CN" dirty="0">
                <a:sym typeface="+mn-ea"/>
              </a:rPr>
              <a:t>Pandas</a:t>
            </a:r>
            <a:r>
              <a:rPr lang="zh-CN" altLang="en-US" dirty="0">
                <a:sym typeface="+mn-ea"/>
              </a:rPr>
              <a:t>聚合之</a:t>
            </a:r>
            <a:r>
              <a:rPr lang="en-US" altLang="zh-CN" dirty="0"/>
              <a:t>apply</a:t>
            </a:r>
            <a:r>
              <a:rPr lang="zh-CN" altLang="en-US" dirty="0"/>
              <a:t>练习</a:t>
            </a:r>
            <a:r>
              <a:rPr lang="en-US" altLang="zh-CN" dirty="0"/>
              <a:t>2</a:t>
            </a:r>
            <a:endParaRPr lang="en-US" altLang="zh-CN" dirty="0"/>
          </a:p>
        </p:txBody>
      </p:sp>
      <p:pic>
        <p:nvPicPr>
          <p:cNvPr id="4" name="图片 3"/>
          <p:cNvPicPr>
            <a:picLocks noChangeAspect="1"/>
          </p:cNvPicPr>
          <p:nvPr/>
        </p:nvPicPr>
        <p:blipFill>
          <a:blip r:embed="rId1"/>
          <a:stretch>
            <a:fillRect/>
          </a:stretch>
        </p:blipFill>
        <p:spPr>
          <a:xfrm>
            <a:off x="7219654" y="1557226"/>
            <a:ext cx="4464482" cy="4721366"/>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p:cNvSpPr>
            <a:spLocks noGrp="1"/>
          </p:cNvSpPr>
          <p:nvPr>
            <p:ph idx="13"/>
          </p:nvPr>
        </p:nvSpPr>
        <p:spPr/>
        <p:txBody>
          <a:bodyPr>
            <a:normAutofit/>
          </a:bodyPr>
          <a:lstStyle/>
          <a:p>
            <a:r>
              <a:rPr lang="zh-CN" altLang="en-US" dirty="0"/>
              <a:t>请结合</a:t>
            </a:r>
            <a:r>
              <a:rPr lang="en-US" altLang="zh-CN" dirty="0"/>
              <a:t>apply</a:t>
            </a:r>
            <a:r>
              <a:rPr lang="zh-CN" altLang="en-US" dirty="0"/>
              <a:t>与</a:t>
            </a:r>
            <a:r>
              <a:rPr lang="en-US" altLang="zh-CN" dirty="0" err="1"/>
              <a:t>groupy</a:t>
            </a:r>
            <a:r>
              <a:rPr lang="zh-CN" altLang="en-US" dirty="0"/>
              <a:t>函数完成一下练习</a:t>
            </a:r>
            <a:endParaRPr lang="zh-CN" altLang="en-US" dirty="0"/>
          </a:p>
          <a:p>
            <a:pPr lvl="1"/>
            <a:r>
              <a:rPr lang="zh-CN" altLang="en-US" dirty="0"/>
              <a:t>根据性别进行成绩排序</a:t>
            </a:r>
            <a:endParaRPr lang="en-US" altLang="zh-CN" dirty="0"/>
          </a:p>
          <a:p>
            <a:pPr lvl="1"/>
            <a:r>
              <a:rPr lang="zh-CN" altLang="en-US" dirty="0"/>
              <a:t>计算男女比例</a:t>
            </a:r>
            <a:endParaRPr lang="en-US" altLang="zh-CN" dirty="0"/>
          </a:p>
          <a:p>
            <a:pPr lvl="1"/>
            <a:r>
              <a:rPr lang="zh-CN" altLang="en-US" dirty="0"/>
              <a:t>计算成绩分布，每个成绩段有多少人</a:t>
            </a:r>
            <a:endParaRPr lang="en-US" altLang="zh-CN" dirty="0"/>
          </a:p>
        </p:txBody>
      </p:sp>
      <p:sp>
        <p:nvSpPr>
          <p:cNvPr id="3" name="标题 2"/>
          <p:cNvSpPr>
            <a:spLocks noGrp="1"/>
          </p:cNvSpPr>
          <p:nvPr>
            <p:ph type="title"/>
          </p:nvPr>
        </p:nvSpPr>
        <p:spPr>
          <a:xfrm>
            <a:off x="1155700" y="439738"/>
            <a:ext cx="8229600" cy="752475"/>
          </a:xfrm>
        </p:spPr>
        <p:txBody>
          <a:bodyPr/>
          <a:lstStyle/>
          <a:p>
            <a:pPr algn="l"/>
            <a:r>
              <a:rPr lang="en-US" altLang="zh-CN" dirty="0">
                <a:sym typeface="+mn-ea"/>
              </a:rPr>
              <a:t>Pandas</a:t>
            </a:r>
            <a:r>
              <a:rPr lang="zh-CN" altLang="en-US" dirty="0">
                <a:sym typeface="+mn-ea"/>
              </a:rPr>
              <a:t>聚合之</a:t>
            </a:r>
            <a:r>
              <a:rPr lang="en-US" altLang="zh-CN" dirty="0"/>
              <a:t>apply</a:t>
            </a:r>
            <a:r>
              <a:rPr lang="zh-CN" altLang="en-US" dirty="0"/>
              <a:t>练习</a:t>
            </a:r>
            <a:r>
              <a:rPr lang="en-US" altLang="zh-CN" dirty="0"/>
              <a:t>3</a:t>
            </a:r>
            <a:endParaRPr lang="en-US" altLang="zh-CN" dirty="0"/>
          </a:p>
        </p:txBody>
      </p:sp>
      <p:pic>
        <p:nvPicPr>
          <p:cNvPr id="2" name="图片 1"/>
          <p:cNvPicPr>
            <a:picLocks noChangeAspect="1"/>
          </p:cNvPicPr>
          <p:nvPr/>
        </p:nvPicPr>
        <p:blipFill>
          <a:blip r:embed="rId1"/>
          <a:stretch>
            <a:fillRect/>
          </a:stretch>
        </p:blipFill>
        <p:spPr>
          <a:xfrm>
            <a:off x="8204020" y="1269260"/>
            <a:ext cx="3167619" cy="4895411"/>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p:cNvSpPr>
            <a:spLocks noGrp="1"/>
          </p:cNvSpPr>
          <p:nvPr>
            <p:ph idx="13"/>
          </p:nvPr>
        </p:nvSpPr>
        <p:spPr/>
        <p:txBody>
          <a:bodyPr>
            <a:normAutofit/>
          </a:bodyPr>
          <a:lstStyle/>
          <a:p>
            <a:r>
              <a:rPr dirty="0"/>
              <a:t>导入ca_list_copy.csv</a:t>
            </a:r>
            <a:r>
              <a:rPr lang="zh-CN" dirty="0"/>
              <a:t>文件到</a:t>
            </a:r>
            <a:r>
              <a:rPr dirty="0" err="1"/>
              <a:t>DataFrame中，实现以下操作</a:t>
            </a:r>
            <a:r>
              <a:rPr dirty="0"/>
              <a:t>：</a:t>
            </a:r>
            <a:endParaRPr dirty="0"/>
          </a:p>
          <a:p>
            <a:pPr lvl="1"/>
            <a:r>
              <a:rPr dirty="0"/>
              <a:t>对异常数据（数值为0）进行值替换，替换为当前列的平均值；</a:t>
            </a:r>
            <a:endParaRPr dirty="0"/>
          </a:p>
          <a:p>
            <a:pPr lvl="1"/>
            <a:r>
              <a:rPr dirty="0" err="1"/>
              <a:t>对zwyx列的数据进行平均值统计，其他列做计数统计（提示使用value_counts</a:t>
            </a:r>
            <a:r>
              <a:rPr dirty="0"/>
              <a:t>()）；</a:t>
            </a:r>
            <a:endParaRPr dirty="0"/>
          </a:p>
          <a:p>
            <a:pPr lvl="1"/>
            <a:r>
              <a:rPr dirty="0" err="1"/>
              <a:t>得到zwmc字段的唯一值列表</a:t>
            </a:r>
            <a:r>
              <a:rPr dirty="0"/>
              <a:t>；</a:t>
            </a:r>
            <a:endParaRPr dirty="0"/>
          </a:p>
          <a:p>
            <a:pPr lvl="1"/>
            <a:r>
              <a:rPr dirty="0" err="1"/>
              <a:t>通过group函数，实现对于dd字段的分组，并按照城市计算每个城市的最大薪资</a:t>
            </a:r>
            <a:r>
              <a:rPr dirty="0"/>
              <a:t>，</a:t>
            </a:r>
            <a:r>
              <a:rPr lang="zh-CN" altLang="en-US" dirty="0"/>
              <a:t>拓展：</a:t>
            </a:r>
            <a:r>
              <a:rPr dirty="0"/>
              <a:t>使用折线图，显示Top10城市。</a:t>
            </a:r>
            <a:endParaRPr dirty="0"/>
          </a:p>
          <a:p>
            <a:pPr marL="457200" lvl="1" indent="0">
              <a:buNone/>
            </a:pPr>
            <a:endParaRPr lang="en-US" altLang="zh-CN" dirty="0"/>
          </a:p>
        </p:txBody>
      </p:sp>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综合应用</a:t>
            </a:r>
            <a:r>
              <a:rPr lang="en-US" altLang="zh-CN" dirty="0">
                <a:sym typeface="+mn-ea"/>
              </a:rPr>
              <a:t>1</a:t>
            </a:r>
            <a:endParaRPr lang="en-US" altLang="zh-CN" dirty="0">
              <a:sym typeface="+mn-ea"/>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p:cNvSpPr>
            <a:spLocks noGrp="1"/>
          </p:cNvSpPr>
          <p:nvPr>
            <p:ph idx="13"/>
          </p:nvPr>
        </p:nvSpPr>
        <p:spPr/>
        <p:txBody>
          <a:bodyPr>
            <a:normAutofit/>
          </a:bodyPr>
          <a:lstStyle/>
          <a:p>
            <a:r>
              <a:rPr dirty="0" err="1"/>
              <a:t>使用的数据集是美国人口普查的数据</a:t>
            </a:r>
            <a:endParaRPr dirty="0"/>
          </a:p>
          <a:p>
            <a:pPr lvl="1"/>
            <a:r>
              <a:rPr lang="zh-CN" altLang="en-US" dirty="0"/>
              <a:t>以每个州人口最多的 3 个县的人口总和为这个州人口的衡量标准，哪 3 个州人口最多？</a:t>
            </a:r>
            <a:endParaRPr lang="zh-CN" altLang="en-US" dirty="0"/>
          </a:p>
          <a:p>
            <a:pPr lvl="1"/>
            <a:r>
              <a:rPr lang="zh-CN" altLang="en-US" dirty="0"/>
              <a:t>在 2010 年至 201</a:t>
            </a:r>
            <a:r>
              <a:rPr lang="en-US" altLang="zh-CN" dirty="0"/>
              <a:t>2</a:t>
            </a:r>
            <a:r>
              <a:rPr lang="zh-CN" altLang="en-US" dirty="0"/>
              <a:t> 年间人口平均量是怎么样的</a:t>
            </a:r>
            <a:endParaRPr lang="zh-CN" altLang="en-US" dirty="0"/>
          </a:p>
          <a:p>
            <a:pPr lvl="1"/>
            <a:r>
              <a:rPr lang="zh-CN" altLang="en-US" dirty="0"/>
              <a:t>在 2010 年至 2015 年间人口变化幅度最大的是哪个县？</a:t>
            </a:r>
            <a:endParaRPr lang="en-US" altLang="zh-CN" dirty="0"/>
          </a:p>
          <a:p>
            <a:pPr marL="457200" lvl="1" indent="0">
              <a:buNone/>
            </a:pPr>
            <a:r>
              <a:rPr lang="zh-CN" altLang="en-US" dirty="0"/>
              <a:t>注：</a:t>
            </a:r>
            <a:endParaRPr lang="en-US" altLang="zh-CN" dirty="0"/>
          </a:p>
          <a:p>
            <a:pPr marL="457200" lvl="1" indent="0">
              <a:buNone/>
            </a:pPr>
            <a:r>
              <a:rPr lang="en-US" altLang="zh-CN" dirty="0"/>
              <a:t>	CENSUS2010POP  </a:t>
            </a:r>
            <a:r>
              <a:rPr lang="zh-CN" altLang="en-US" dirty="0"/>
              <a:t>人口普查</a:t>
            </a:r>
            <a:endParaRPr lang="en-US" altLang="zh-CN" dirty="0"/>
          </a:p>
          <a:p>
            <a:pPr marL="457200" lvl="1" indent="0">
              <a:buNone/>
            </a:pPr>
            <a:r>
              <a:rPr lang="en-US" altLang="zh-CN" dirty="0"/>
              <a:t>	POPESTIMATE2010  2010</a:t>
            </a:r>
            <a:r>
              <a:rPr lang="zh-CN" altLang="en-US" dirty="0"/>
              <a:t>人口预估</a:t>
            </a:r>
            <a:endParaRPr lang="en-US" altLang="zh-CN" dirty="0"/>
          </a:p>
          <a:p>
            <a:pPr marL="457200" lvl="1" indent="0">
              <a:buNone/>
            </a:pPr>
            <a:r>
              <a:rPr lang="en-US" altLang="zh-CN" dirty="0"/>
              <a:t>	POPESTIMATE2011</a:t>
            </a:r>
            <a:endParaRPr lang="en-US" altLang="zh-CN" dirty="0"/>
          </a:p>
          <a:p>
            <a:pPr marL="457200" lvl="1" indent="0">
              <a:buNone/>
            </a:pPr>
            <a:r>
              <a:rPr lang="en-US" altLang="zh-CN" dirty="0"/>
              <a:t>	POPESTIMATE2012</a:t>
            </a:r>
            <a:endParaRPr lang="zh-CN" altLang="en-US" dirty="0"/>
          </a:p>
        </p:txBody>
      </p:sp>
      <p:sp>
        <p:nvSpPr>
          <p:cNvPr id="3" name="标题 2"/>
          <p:cNvSpPr>
            <a:spLocks noGrp="1"/>
          </p:cNvSpPr>
          <p:nvPr>
            <p:ph type="title"/>
          </p:nvPr>
        </p:nvSpPr>
        <p:spPr>
          <a:xfrm>
            <a:off x="1104900" y="439738"/>
            <a:ext cx="8229600" cy="752475"/>
          </a:xfrm>
        </p:spPr>
        <p:txBody>
          <a:bodyPr/>
          <a:lstStyle/>
          <a:p>
            <a:pPr algn="l"/>
            <a:r>
              <a:rPr lang="en-US" altLang="zh-CN" dirty="0">
                <a:sym typeface="+mn-ea"/>
              </a:rPr>
              <a:t>Pandas</a:t>
            </a:r>
            <a:r>
              <a:rPr lang="zh-CN" altLang="en-US" dirty="0">
                <a:sym typeface="+mn-ea"/>
              </a:rPr>
              <a:t>综合应用</a:t>
            </a:r>
            <a:r>
              <a:rPr lang="en-US" altLang="zh-CN" dirty="0">
                <a:sym typeface="+mn-ea"/>
              </a:rPr>
              <a:t>2</a:t>
            </a:r>
            <a:endParaRPr lang="en-US" altLang="zh-CN" dirty="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33400" y="1033730"/>
            <a:ext cx="11178429" cy="4723632"/>
          </a:xfrm>
        </p:spPr>
        <p:txBody>
          <a:bodyPr/>
          <a:lstStyle/>
          <a:p>
            <a:pPr>
              <a:lnSpc>
                <a:spcPct val="150000"/>
              </a:lnSpc>
            </a:pPr>
            <a:r>
              <a:rPr lang="en-US" altLang="zh-CN" dirty="0"/>
              <a:t> </a:t>
            </a:r>
            <a:r>
              <a:rPr lang="en-US" altLang="zh-CN" dirty="0" err="1"/>
              <a:t>numPy</a:t>
            </a:r>
            <a:r>
              <a:rPr lang="zh-CN" altLang="en-US" dirty="0"/>
              <a:t>：</a:t>
            </a:r>
            <a:r>
              <a:rPr lang="en-US" altLang="zh-CN" dirty="0"/>
              <a:t>Numerical Python</a:t>
            </a:r>
            <a:r>
              <a:rPr lang="zh-CN" altLang="en-US" dirty="0"/>
              <a:t>，即数值</a:t>
            </a:r>
            <a:r>
              <a:rPr lang="en-US" altLang="zh-CN" dirty="0"/>
              <a:t>Python</a:t>
            </a:r>
            <a:r>
              <a:rPr lang="zh-CN" altLang="en-US" dirty="0"/>
              <a:t>包，是</a:t>
            </a:r>
            <a:r>
              <a:rPr lang="en-US" altLang="zh-CN" dirty="0"/>
              <a:t>Python</a:t>
            </a:r>
            <a:r>
              <a:rPr lang="zh-CN" altLang="en-US" dirty="0"/>
              <a:t>进行科学计算的一个基础包，所以是一个掌握其他</a:t>
            </a:r>
            <a:r>
              <a:rPr lang="en-US" altLang="zh-CN" dirty="0" err="1"/>
              <a:t>Scipy</a:t>
            </a:r>
            <a:r>
              <a:rPr lang="zh-CN" altLang="en-US" dirty="0"/>
              <a:t>库中模块的基础模块，一定需要先掌握该包的主要使用方式。</a:t>
            </a:r>
            <a:endParaRPr lang="zh-CN" altLang="en-US" dirty="0"/>
          </a:p>
          <a:p>
            <a:pPr lvl="1">
              <a:lnSpc>
                <a:spcPct val="150000"/>
              </a:lnSpc>
            </a:pPr>
            <a:r>
              <a:rPr lang="zh-CN" altLang="en-US" dirty="0"/>
              <a:t> 官网：http://www.numpy.org/</a:t>
            </a:r>
            <a:endParaRPr lang="zh-CN" altLang="en-US" dirty="0"/>
          </a:p>
          <a:p>
            <a:pPr lvl="1">
              <a:lnSpc>
                <a:spcPct val="150000"/>
              </a:lnSpc>
            </a:pPr>
            <a:r>
              <a:rPr lang="zh-CN" altLang="en-US" dirty="0"/>
              <a:t> 官方文档：https://docs.scipy.org/doc/numpy/user/index.html</a:t>
            </a:r>
            <a:endParaRPr lang="zh-CN" altLang="en-US" dirty="0"/>
          </a:p>
        </p:txBody>
      </p:sp>
      <p:sp>
        <p:nvSpPr>
          <p:cNvPr id="3" name="标题 2"/>
          <p:cNvSpPr>
            <a:spLocks noGrp="1"/>
          </p:cNvSpPr>
          <p:nvPr>
            <p:ph type="title"/>
          </p:nvPr>
        </p:nvSpPr>
        <p:spPr>
          <a:xfrm>
            <a:off x="990600" y="396875"/>
            <a:ext cx="8229600" cy="752475"/>
          </a:xfrm>
        </p:spPr>
        <p:txBody>
          <a:bodyPr>
            <a:normAutofit/>
          </a:bodyPr>
          <a:lstStyle/>
          <a:p>
            <a:pPr algn="l"/>
            <a:r>
              <a:rPr lang="en-US" sz="3600" dirty="0" err="1"/>
              <a:t>NumPy</a:t>
            </a:r>
            <a:r>
              <a:rPr lang="zh-CN" altLang="en-US" sz="3600" dirty="0"/>
              <a:t>模块</a:t>
            </a:r>
            <a:endParaRPr lang="zh-CN" altLang="en-US" sz="3600" dirty="0"/>
          </a:p>
        </p:txBody>
      </p:sp>
      <p:pic>
        <p:nvPicPr>
          <p:cNvPr id="4" name="图片 3"/>
          <p:cNvPicPr>
            <a:picLocks noChangeAspect="1"/>
          </p:cNvPicPr>
          <p:nvPr/>
        </p:nvPicPr>
        <p:blipFill>
          <a:blip r:embed="rId1"/>
          <a:stretch>
            <a:fillRect/>
          </a:stretch>
        </p:blipFill>
        <p:spPr>
          <a:xfrm>
            <a:off x="535482" y="4465685"/>
            <a:ext cx="4682041" cy="1775049"/>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r>
              <a:rPr lang="zh-CN" altLang="en-US" dirty="0"/>
              <a:t>数据透视表</a:t>
            </a:r>
            <a:r>
              <a:rPr lang="en-US" altLang="zh-CN" dirty="0" err="1"/>
              <a:t>pivot_table</a:t>
            </a:r>
            <a:r>
              <a:rPr lang="zh-CN" altLang="en-US" dirty="0"/>
              <a:t>，根据一个或多个键进行聚合，并根据行列上的分组键将数据分配到各个矩形区域中。</a:t>
            </a:r>
            <a:endParaRPr lang="en-US" altLang="zh-CN" dirty="0"/>
          </a:p>
          <a:p>
            <a:pPr marL="0" indent="0">
              <a:buNone/>
            </a:pPr>
            <a:r>
              <a:rPr lang="en-US" altLang="zh-CN" sz="2000" b="1" dirty="0" err="1">
                <a:latin typeface="宋体" panose="02010600030101010101" pitchFamily="2" charset="-122"/>
                <a:ea typeface="宋体" panose="02010600030101010101" pitchFamily="2" charset="-122"/>
              </a:rPr>
              <a:t>DataFrame.pivot_table</a:t>
            </a:r>
            <a:r>
              <a:rPr lang="en-US" altLang="zh-CN" sz="2000" b="1" dirty="0">
                <a:latin typeface="宋体" panose="02010600030101010101" pitchFamily="2" charset="-122"/>
                <a:ea typeface="宋体" panose="02010600030101010101" pitchFamily="2" charset="-122"/>
              </a:rPr>
              <a:t>(data, values=None, index=None, columns=None, </a:t>
            </a:r>
            <a:r>
              <a:rPr lang="en-US" altLang="zh-CN" sz="2000" b="1" dirty="0" err="1">
                <a:latin typeface="宋体" panose="02010600030101010101" pitchFamily="2" charset="-122"/>
                <a:ea typeface="宋体" panose="02010600030101010101" pitchFamily="2" charset="-122"/>
              </a:rPr>
              <a:t>aggfunc</a:t>
            </a:r>
            <a:r>
              <a:rPr lang="en-US" altLang="zh-CN" sz="2000" b="1" dirty="0">
                <a:latin typeface="宋体" panose="02010600030101010101" pitchFamily="2" charset="-122"/>
                <a:ea typeface="宋体" panose="02010600030101010101" pitchFamily="2" charset="-122"/>
              </a:rPr>
              <a:t>=’mean’, </a:t>
            </a:r>
            <a:r>
              <a:rPr lang="en-US" altLang="zh-CN" sz="2000" b="1" dirty="0" err="1">
                <a:latin typeface="宋体" panose="02010600030101010101" pitchFamily="2" charset="-122"/>
                <a:ea typeface="宋体" panose="02010600030101010101" pitchFamily="2" charset="-122"/>
              </a:rPr>
              <a:t>fill_value</a:t>
            </a:r>
            <a:r>
              <a:rPr lang="en-US" altLang="zh-CN" sz="2000" b="1" dirty="0">
                <a:latin typeface="宋体" panose="02010600030101010101" pitchFamily="2" charset="-122"/>
                <a:ea typeface="宋体" panose="02010600030101010101" pitchFamily="2" charset="-122"/>
              </a:rPr>
              <a:t>=None, margins=False, </a:t>
            </a:r>
            <a:r>
              <a:rPr lang="en-US" altLang="zh-CN" sz="2000" b="1" dirty="0" err="1">
                <a:latin typeface="宋体" panose="02010600030101010101" pitchFamily="2" charset="-122"/>
                <a:ea typeface="宋体" panose="02010600030101010101" pitchFamily="2" charset="-122"/>
              </a:rPr>
              <a:t>dropna</a:t>
            </a:r>
            <a:r>
              <a:rPr lang="en-US" altLang="zh-CN" sz="2000" b="1" dirty="0">
                <a:latin typeface="宋体" panose="02010600030101010101" pitchFamily="2" charset="-122"/>
                <a:ea typeface="宋体" panose="02010600030101010101" pitchFamily="2" charset="-122"/>
              </a:rPr>
              <a:t>=True, </a:t>
            </a:r>
            <a:r>
              <a:rPr lang="en-US" altLang="zh-CN" sz="2000" b="1" dirty="0" err="1">
                <a:latin typeface="宋体" panose="02010600030101010101" pitchFamily="2" charset="-122"/>
                <a:ea typeface="宋体" panose="02010600030101010101" pitchFamily="2" charset="-122"/>
              </a:rPr>
              <a:t>margins_name</a:t>
            </a:r>
            <a:r>
              <a:rPr lang="en-US" altLang="zh-CN" sz="2000" b="1" dirty="0">
                <a:latin typeface="宋体" panose="02010600030101010101" pitchFamily="2" charset="-122"/>
                <a:ea typeface="宋体" panose="02010600030101010101" pitchFamily="2" charset="-122"/>
              </a:rPr>
              <a:t>=’All’)</a:t>
            </a:r>
            <a:endParaRPr lang="en-US" altLang="zh-CN" sz="2000" b="1" dirty="0">
              <a:latin typeface="宋体" panose="02010600030101010101" pitchFamily="2" charset="-122"/>
              <a:ea typeface="宋体" panose="02010600030101010101" pitchFamily="2" charset="-122"/>
            </a:endParaRPr>
          </a:p>
          <a:p>
            <a:pPr marL="0" indent="0">
              <a:buNone/>
            </a:pPr>
            <a:r>
              <a:rPr lang="en-US" altLang="zh-CN" sz="2000" dirty="0"/>
              <a:t>data: </a:t>
            </a:r>
            <a:r>
              <a:rPr lang="en-US" altLang="zh-CN" sz="2000" dirty="0" err="1"/>
              <a:t>DataFrame</a:t>
            </a:r>
            <a:r>
              <a:rPr lang="zh-CN" altLang="en-US" sz="2000" dirty="0"/>
              <a:t>对象 </a:t>
            </a:r>
            <a:br>
              <a:rPr lang="zh-CN" altLang="en-US" sz="2000" dirty="0"/>
            </a:br>
            <a:r>
              <a:rPr lang="en-US" altLang="zh-CN" sz="2000" dirty="0"/>
              <a:t>values: </a:t>
            </a:r>
            <a:r>
              <a:rPr lang="zh-CN" altLang="en-US" sz="2000" dirty="0"/>
              <a:t>显示的列的名字，可以应用</a:t>
            </a:r>
            <a:r>
              <a:rPr lang="en-US" altLang="zh-CN" sz="2000" dirty="0" err="1"/>
              <a:t>aggfunc</a:t>
            </a:r>
            <a:r>
              <a:rPr lang="zh-CN" altLang="en-US" sz="2000" dirty="0"/>
              <a:t>中的函数 </a:t>
            </a:r>
            <a:br>
              <a:rPr lang="zh-CN" altLang="en-US" sz="2000" dirty="0"/>
            </a:br>
            <a:r>
              <a:rPr lang="en-US" altLang="zh-CN" sz="2000" dirty="0"/>
              <a:t>index: </a:t>
            </a:r>
            <a:r>
              <a:rPr lang="zh-CN" altLang="en-US" sz="2000" dirty="0"/>
              <a:t>索引 </a:t>
            </a:r>
            <a:br>
              <a:rPr lang="zh-CN" altLang="en-US" sz="2000" dirty="0"/>
            </a:br>
            <a:r>
              <a:rPr lang="en-US" altLang="zh-CN" sz="2000" dirty="0"/>
              <a:t>columns: </a:t>
            </a:r>
            <a:r>
              <a:rPr lang="zh-CN" altLang="en-US" sz="2000" dirty="0"/>
              <a:t>可选的， 通过额外的方法来分割你所关心的实际值，然而</a:t>
            </a:r>
            <a:r>
              <a:rPr lang="en-US" altLang="zh-CN" sz="2000" dirty="0" err="1"/>
              <a:t>aggfunc</a:t>
            </a:r>
            <a:r>
              <a:rPr lang="zh-CN" altLang="en-US" sz="2000" dirty="0"/>
              <a:t>被应用到</a:t>
            </a:r>
            <a:r>
              <a:rPr lang="en-US" altLang="zh-CN" sz="2000" dirty="0"/>
              <a:t>values</a:t>
            </a:r>
            <a:r>
              <a:rPr lang="zh-CN" altLang="en-US" sz="2000" dirty="0"/>
              <a:t>上</a:t>
            </a:r>
            <a:r>
              <a:rPr lang="en-US" altLang="zh-CN" sz="2000" dirty="0"/>
              <a:t>, </a:t>
            </a:r>
            <a:r>
              <a:rPr lang="en-US" altLang="zh-CN" sz="2000" dirty="0" err="1"/>
              <a:t>aggfunc</a:t>
            </a:r>
            <a:r>
              <a:rPr lang="zh-CN" altLang="en-US" sz="2000" dirty="0"/>
              <a:t>默认的是</a:t>
            </a:r>
            <a:r>
              <a:rPr lang="en-US" altLang="zh-CN" sz="2000" dirty="0"/>
              <a:t>mean</a:t>
            </a:r>
            <a:endParaRPr lang="en-US" altLang="zh-CN" sz="2000" dirty="0">
              <a:latin typeface="宋体" panose="02010600030101010101" pitchFamily="2" charset="-122"/>
              <a:ea typeface="宋体" panose="02010600030101010101" pitchFamily="2" charset="-122"/>
            </a:endParaRPr>
          </a:p>
        </p:txBody>
      </p:sp>
      <p:sp>
        <p:nvSpPr>
          <p:cNvPr id="3" name="标题 2"/>
          <p:cNvSpPr>
            <a:spLocks noGrp="1"/>
          </p:cNvSpPr>
          <p:nvPr>
            <p:ph type="title"/>
          </p:nvPr>
        </p:nvSpPr>
        <p:spPr>
          <a:xfrm>
            <a:off x="1143000" y="439738"/>
            <a:ext cx="8229600" cy="752475"/>
          </a:xfrm>
        </p:spPr>
        <p:txBody>
          <a:bodyPr/>
          <a:lstStyle/>
          <a:p>
            <a:pPr algn="l"/>
            <a:r>
              <a:rPr lang="en-US" altLang="zh-CN" dirty="0">
                <a:sym typeface="+mn-ea"/>
              </a:rPr>
              <a:t>Pandas</a:t>
            </a:r>
            <a:r>
              <a:rPr lang="zh-CN" altLang="en-US" dirty="0">
                <a:sym typeface="+mn-ea"/>
              </a:rPr>
              <a:t>之数据透视</a:t>
            </a:r>
            <a:endParaRPr lang="en-US" altLang="zh-CN"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聚合之数据透视</a:t>
            </a:r>
            <a:endParaRPr lang="en-US" altLang="zh-CN" dirty="0"/>
          </a:p>
        </p:txBody>
      </p:sp>
      <p:pic>
        <p:nvPicPr>
          <p:cNvPr id="2" name="图片 1"/>
          <p:cNvPicPr>
            <a:picLocks noChangeAspect="1"/>
          </p:cNvPicPr>
          <p:nvPr/>
        </p:nvPicPr>
        <p:blipFill>
          <a:blip r:embed="rId1"/>
          <a:stretch>
            <a:fillRect/>
          </a:stretch>
        </p:blipFill>
        <p:spPr>
          <a:xfrm>
            <a:off x="2424442" y="1014495"/>
            <a:ext cx="7456349" cy="5408948"/>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3"/>
          <p:cNvSpPr>
            <a:spLocks noGrp="1"/>
          </p:cNvSpPr>
          <p:nvPr>
            <p:ph idx="13"/>
          </p:nvPr>
        </p:nvSpPr>
        <p:spPr/>
        <p:txBody>
          <a:bodyPr>
            <a:normAutofit/>
          </a:bodyPr>
          <a:lstStyle/>
          <a:p>
            <a:r>
              <a:rPr dirty="0" err="1"/>
              <a:t>使用的数据集是美国</a:t>
            </a:r>
            <a:r>
              <a:rPr lang="zh-CN" altLang="en-US" dirty="0"/>
              <a:t>电影评分数据</a:t>
            </a:r>
            <a:endParaRPr dirty="0"/>
          </a:p>
          <a:p>
            <a:pPr lvl="1"/>
            <a:r>
              <a:rPr lang="en-US" altLang="zh-CN" dirty="0"/>
              <a:t>1.</a:t>
            </a:r>
            <a:r>
              <a:rPr lang="zh-CN" altLang="en-US" dirty="0"/>
              <a:t>查看不同性别对电影的评分</a:t>
            </a:r>
            <a:endParaRPr lang="en-US" altLang="zh-CN" dirty="0"/>
          </a:p>
          <a:p>
            <a:pPr lvl="1"/>
            <a:r>
              <a:rPr lang="en-US" altLang="zh-CN" dirty="0"/>
              <a:t>2.</a:t>
            </a:r>
            <a:r>
              <a:rPr lang="zh-CN" altLang="en-US" dirty="0"/>
              <a:t>不同性别差异最大的电影</a:t>
            </a:r>
            <a:endParaRPr lang="en-US" altLang="zh-CN" dirty="0"/>
          </a:p>
          <a:p>
            <a:pPr lvl="1"/>
            <a:r>
              <a:rPr lang="en-US" altLang="zh-CN" dirty="0"/>
              <a:t>3.</a:t>
            </a:r>
            <a:r>
              <a:rPr lang="zh-CN" altLang="en-US" dirty="0"/>
              <a:t>查找出热门电影  热度榜单</a:t>
            </a:r>
            <a:endParaRPr lang="en-US" altLang="zh-CN" dirty="0"/>
          </a:p>
          <a:p>
            <a:pPr lvl="1"/>
            <a:r>
              <a:rPr lang="en-US" altLang="zh-CN" dirty="0"/>
              <a:t>4.</a:t>
            </a:r>
            <a:r>
              <a:rPr lang="zh-CN" altLang="en-US" dirty="0"/>
              <a:t>每部电影的评分（平均分）  高分榜单</a:t>
            </a:r>
            <a:endParaRPr lang="en-US" altLang="zh-CN" dirty="0"/>
          </a:p>
          <a:p>
            <a:pPr lvl="1"/>
            <a:r>
              <a:rPr lang="en-US" altLang="zh-CN" dirty="0"/>
              <a:t>5.</a:t>
            </a:r>
            <a:r>
              <a:rPr lang="zh-CN" altLang="en-US" dirty="0"/>
              <a:t>前十大热门电影的评分</a:t>
            </a:r>
            <a:endParaRPr lang="en-US" altLang="zh-CN" dirty="0"/>
          </a:p>
          <a:p>
            <a:pPr lvl="1"/>
            <a:r>
              <a:rPr lang="en-US" altLang="zh-CN" dirty="0"/>
              <a:t>6.</a:t>
            </a:r>
            <a:r>
              <a:rPr lang="zh-CN" altLang="en-US" dirty="0"/>
              <a:t>前</a:t>
            </a:r>
            <a:r>
              <a:rPr lang="en-US" altLang="zh-CN" dirty="0"/>
              <a:t>20</a:t>
            </a:r>
            <a:r>
              <a:rPr lang="zh-CN" altLang="en-US" dirty="0"/>
              <a:t>名高分电影的热度</a:t>
            </a:r>
            <a:endParaRPr lang="zh-CN" altLang="en-US" dirty="0"/>
          </a:p>
          <a:p>
            <a:pPr marL="457200" lvl="1" indent="0">
              <a:buNone/>
            </a:pPr>
            <a:endParaRPr lang="zh-CN" altLang="en-US" dirty="0"/>
          </a:p>
        </p:txBody>
      </p:sp>
      <p:sp>
        <p:nvSpPr>
          <p:cNvPr id="3" name="标题 2"/>
          <p:cNvSpPr>
            <a:spLocks noGrp="1"/>
          </p:cNvSpPr>
          <p:nvPr>
            <p:ph type="title"/>
          </p:nvPr>
        </p:nvSpPr>
        <p:spPr>
          <a:xfrm>
            <a:off x="1155700" y="439738"/>
            <a:ext cx="8229600" cy="752475"/>
          </a:xfrm>
        </p:spPr>
        <p:txBody>
          <a:bodyPr/>
          <a:lstStyle/>
          <a:p>
            <a:pPr algn="l"/>
            <a:r>
              <a:rPr lang="en-US" altLang="zh-CN" dirty="0">
                <a:sym typeface="+mn-ea"/>
              </a:rPr>
              <a:t>Pandas</a:t>
            </a:r>
            <a:r>
              <a:rPr lang="zh-CN" altLang="en-US" dirty="0">
                <a:sym typeface="+mn-ea"/>
              </a:rPr>
              <a:t>综合应用</a:t>
            </a:r>
            <a:r>
              <a:rPr lang="en-US" altLang="zh-CN" dirty="0">
                <a:sym typeface="+mn-ea"/>
              </a:rPr>
              <a:t>3</a:t>
            </a:r>
            <a:endParaRPr lang="en-US" altLang="zh-CN" dirty="0">
              <a:sym typeface="+mn-e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541730"/>
            <a:ext cx="11178429" cy="4723632"/>
          </a:xfrm>
        </p:spPr>
        <p:txBody>
          <a:bodyPr>
            <a:normAutofit/>
          </a:bodyPr>
          <a:lstStyle/>
          <a:p>
            <a:pPr>
              <a:lnSpc>
                <a:spcPct val="150000"/>
              </a:lnSpc>
            </a:pPr>
            <a:r>
              <a:rPr lang="en-US" altLang="zh-CN" dirty="0"/>
              <a:t> Python</a:t>
            </a:r>
            <a:r>
              <a:rPr lang="zh-CN" altLang="en-US" dirty="0"/>
              <a:t>最常用的绘图库，提供了一整套十分适合交互式绘图的命令</a:t>
            </a:r>
            <a:r>
              <a:rPr lang="en-US" altLang="zh-CN" dirty="0"/>
              <a:t>API</a:t>
            </a:r>
            <a:r>
              <a:rPr lang="zh-CN" altLang="en-US" dirty="0"/>
              <a:t>，比较方便的就可以将其嵌入到</a:t>
            </a:r>
            <a:r>
              <a:rPr lang="en-US" altLang="zh-CN" dirty="0"/>
              <a:t>GUI</a:t>
            </a:r>
            <a:r>
              <a:rPr lang="zh-CN" altLang="en-US" dirty="0"/>
              <a:t>应用程序中。</a:t>
            </a:r>
            <a:endParaRPr lang="zh-CN" altLang="en-US" dirty="0"/>
          </a:p>
          <a:p>
            <a:pPr>
              <a:lnSpc>
                <a:spcPct val="150000"/>
              </a:lnSpc>
            </a:pPr>
            <a:r>
              <a:rPr lang="zh-CN" altLang="en-US" dirty="0"/>
              <a:t> 官网：</a:t>
            </a:r>
            <a:r>
              <a:rPr lang="zh-CN" altLang="en-US" dirty="0">
                <a:hlinkClick r:id="rId1"/>
              </a:rPr>
              <a:t>http://matplotlib.org/</a:t>
            </a:r>
            <a:endParaRPr lang="zh-CN" altLang="en-US" dirty="0"/>
          </a:p>
          <a:p>
            <a:pPr>
              <a:lnSpc>
                <a:spcPct val="150000"/>
              </a:lnSpc>
            </a:pPr>
            <a:r>
              <a:rPr lang="zh-CN" altLang="en-US" dirty="0"/>
              <a:t> 学习方式：从官网</a:t>
            </a:r>
            <a:r>
              <a:rPr lang="en-US" altLang="zh-CN" dirty="0"/>
              <a:t>examples</a:t>
            </a:r>
            <a:r>
              <a:rPr lang="zh-CN" altLang="en-US" dirty="0"/>
              <a:t>入门学习</a:t>
            </a:r>
            <a:endParaRPr lang="zh-CN" altLang="en-US" dirty="0"/>
          </a:p>
          <a:p>
            <a:pPr lvl="1">
              <a:lnSpc>
                <a:spcPct val="150000"/>
              </a:lnSpc>
            </a:pPr>
            <a:r>
              <a:rPr lang="zh-CN" altLang="en-US" dirty="0"/>
              <a:t> </a:t>
            </a:r>
            <a:r>
              <a:rPr lang="zh-CN" altLang="en-US" dirty="0">
                <a:hlinkClick r:id="rId2"/>
              </a:rPr>
              <a:t>http://matplotlib.org/examples/index.html</a:t>
            </a:r>
            <a:endParaRPr lang="zh-CN" altLang="en-US" dirty="0"/>
          </a:p>
          <a:p>
            <a:pPr lvl="1">
              <a:lnSpc>
                <a:spcPct val="150000"/>
              </a:lnSpc>
            </a:pPr>
            <a:r>
              <a:rPr lang="zh-CN" altLang="en-US" dirty="0"/>
              <a:t> </a:t>
            </a:r>
            <a:r>
              <a:rPr lang="zh-CN" altLang="en-US" dirty="0">
                <a:hlinkClick r:id="rId3"/>
              </a:rPr>
              <a:t>http://matplotlib.org/gallery.html</a:t>
            </a:r>
            <a:endParaRPr lang="zh-CN" altLang="en-US" dirty="0"/>
          </a:p>
        </p:txBody>
      </p:sp>
      <p:pic>
        <p:nvPicPr>
          <p:cNvPr id="2" name="图片 1"/>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3074894" y="65390"/>
            <a:ext cx="5015974" cy="1203681"/>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439738"/>
            <a:ext cx="8229600" cy="752475"/>
          </a:xfrm>
        </p:spPr>
        <p:txBody>
          <a:bodyPr/>
          <a:lstStyle/>
          <a:p>
            <a:pPr algn="l"/>
            <a:r>
              <a:rPr lang="zh-CN" altLang="en-US" dirty="0"/>
              <a:t>为什么选择</a:t>
            </a:r>
            <a:r>
              <a:rPr lang="en-US" altLang="zh-CN" dirty="0" err="1"/>
              <a:t>Matplotlib</a:t>
            </a:r>
            <a:endParaRPr lang="zh-CN" altLang="en-US" dirty="0"/>
          </a:p>
        </p:txBody>
      </p:sp>
      <p:sp>
        <p:nvSpPr>
          <p:cNvPr id="4" name="矩形 3"/>
          <p:cNvSpPr/>
          <p:nvPr/>
        </p:nvSpPr>
        <p:spPr>
          <a:xfrm>
            <a:off x="1275989" y="1263015"/>
            <a:ext cx="8854934" cy="3138594"/>
          </a:xfrm>
          <a:prstGeom prst="rect">
            <a:avLst/>
          </a:prstGeom>
        </p:spPr>
        <p:txBody>
          <a:bodyPr wrap="square">
            <a:spAutoFit/>
          </a:bodyPr>
          <a:lstStyle/>
          <a:p>
            <a:pPr>
              <a:buFont typeface="+mj-lt"/>
              <a:buAutoNum type="arabicPeriod"/>
            </a:pPr>
            <a:r>
              <a:rPr lang="en-US" altLang="zh-CN" dirty="0" err="1">
                <a:solidFill>
                  <a:srgbClr val="415849"/>
                </a:solidFill>
                <a:latin typeface="Hiragino Sans GB"/>
              </a:rPr>
              <a:t>Matplotlib</a:t>
            </a:r>
            <a:r>
              <a:rPr lang="en-US" altLang="zh-CN" dirty="0">
                <a:solidFill>
                  <a:srgbClr val="415849"/>
                </a:solidFill>
                <a:latin typeface="Hiragino Sans GB"/>
              </a:rPr>
              <a:t> </a:t>
            </a:r>
            <a:r>
              <a:rPr lang="zh-CN" altLang="en-US" dirty="0">
                <a:solidFill>
                  <a:srgbClr val="415849"/>
                </a:solidFill>
                <a:latin typeface="Hiragino Sans GB"/>
              </a:rPr>
              <a:t>是一个非常强大的 </a:t>
            </a:r>
            <a:r>
              <a:rPr lang="en-US" altLang="zh-CN" dirty="0">
                <a:solidFill>
                  <a:srgbClr val="415849"/>
                </a:solidFill>
                <a:latin typeface="Hiragino Sans GB"/>
              </a:rPr>
              <a:t>Python </a:t>
            </a:r>
            <a:r>
              <a:rPr lang="zh-CN" altLang="en-US" dirty="0">
                <a:solidFill>
                  <a:srgbClr val="415849"/>
                </a:solidFill>
                <a:latin typeface="Hiragino Sans GB"/>
              </a:rPr>
              <a:t>画图工具</a:t>
            </a:r>
            <a:r>
              <a:rPr lang="en-US" altLang="zh-CN" dirty="0">
                <a:solidFill>
                  <a:srgbClr val="415849"/>
                </a:solidFill>
                <a:latin typeface="Hiragino Sans GB"/>
              </a:rPr>
              <a:t>.</a:t>
            </a:r>
            <a:endParaRPr lang="en-US" altLang="zh-CN" dirty="0">
              <a:solidFill>
                <a:srgbClr val="415849"/>
              </a:solidFill>
              <a:latin typeface="Hiragino Sans GB"/>
            </a:endParaRPr>
          </a:p>
          <a:p>
            <a:pPr>
              <a:buFont typeface="+mj-lt"/>
              <a:buAutoNum type="arabicPeriod"/>
            </a:pPr>
            <a:r>
              <a:rPr lang="zh-CN" altLang="en-US" dirty="0">
                <a:solidFill>
                  <a:srgbClr val="415849"/>
                </a:solidFill>
                <a:latin typeface="Hiragino Sans GB"/>
              </a:rPr>
              <a:t>手中有很多数据</a:t>
            </a:r>
            <a:r>
              <a:rPr lang="en-US" altLang="zh-CN" dirty="0">
                <a:solidFill>
                  <a:srgbClr val="415849"/>
                </a:solidFill>
                <a:latin typeface="Hiragino Sans GB"/>
              </a:rPr>
              <a:t>, </a:t>
            </a:r>
            <a:r>
              <a:rPr lang="zh-CN" altLang="en-US" dirty="0">
                <a:solidFill>
                  <a:srgbClr val="415849"/>
                </a:solidFill>
                <a:latin typeface="Hiragino Sans GB"/>
              </a:rPr>
              <a:t>可是不知道该怎么呈现这些数据</a:t>
            </a:r>
            <a:r>
              <a:rPr lang="en-US" altLang="zh-CN" dirty="0">
                <a:solidFill>
                  <a:srgbClr val="415849"/>
                </a:solidFill>
                <a:latin typeface="Hiragino Sans GB"/>
              </a:rPr>
              <a:t>.</a:t>
            </a:r>
            <a:endParaRPr lang="en-US" altLang="zh-CN" dirty="0">
              <a:solidFill>
                <a:srgbClr val="415849"/>
              </a:solidFill>
              <a:latin typeface="Hiragino Sans GB"/>
            </a:endParaRPr>
          </a:p>
          <a:p>
            <a:r>
              <a:rPr lang="en-US" altLang="zh-CN" dirty="0" err="1">
                <a:solidFill>
                  <a:srgbClr val="FF0000"/>
                </a:solidFill>
              </a:rPr>
              <a:t>Matplotlib</a:t>
            </a:r>
            <a:r>
              <a:rPr lang="zh-CN" altLang="en-US" dirty="0"/>
              <a:t>它能帮你画出美丽的</a:t>
            </a:r>
            <a:r>
              <a:rPr lang="en-US" altLang="zh-CN" dirty="0"/>
              <a:t>:</a:t>
            </a:r>
            <a:endParaRPr lang="en-US" altLang="zh-CN" dirty="0"/>
          </a:p>
          <a:p>
            <a:r>
              <a:rPr lang="zh-CN" altLang="en-US" dirty="0">
                <a:solidFill>
                  <a:schemeClr val="accent6">
                    <a:lumMod val="50000"/>
                  </a:schemeClr>
                </a:solidFill>
              </a:rPr>
              <a:t>线图</a:t>
            </a:r>
            <a:r>
              <a:rPr lang="en-US" altLang="zh-CN" dirty="0">
                <a:solidFill>
                  <a:schemeClr val="accent6">
                    <a:lumMod val="50000"/>
                  </a:schemeClr>
                </a:solidFill>
              </a:rPr>
              <a:t>;</a:t>
            </a:r>
            <a:endParaRPr lang="en-US" altLang="zh-CN" dirty="0">
              <a:solidFill>
                <a:schemeClr val="accent6">
                  <a:lumMod val="50000"/>
                </a:schemeClr>
              </a:solidFill>
            </a:endParaRPr>
          </a:p>
          <a:p>
            <a:r>
              <a:rPr lang="zh-CN" altLang="en-US" dirty="0">
                <a:solidFill>
                  <a:schemeClr val="accent6">
                    <a:lumMod val="50000"/>
                  </a:schemeClr>
                </a:solidFill>
              </a:rPr>
              <a:t>散点图</a:t>
            </a:r>
            <a:r>
              <a:rPr lang="en-US" altLang="zh-CN" dirty="0">
                <a:solidFill>
                  <a:schemeClr val="accent6">
                    <a:lumMod val="50000"/>
                  </a:schemeClr>
                </a:solidFill>
              </a:rPr>
              <a:t>;</a:t>
            </a:r>
            <a:endParaRPr lang="en-US" altLang="zh-CN" dirty="0">
              <a:solidFill>
                <a:schemeClr val="accent6">
                  <a:lumMod val="50000"/>
                </a:schemeClr>
              </a:solidFill>
            </a:endParaRPr>
          </a:p>
          <a:p>
            <a:r>
              <a:rPr lang="zh-CN" altLang="en-US" dirty="0">
                <a:solidFill>
                  <a:schemeClr val="accent6">
                    <a:lumMod val="50000"/>
                  </a:schemeClr>
                </a:solidFill>
              </a:rPr>
              <a:t>等高线图</a:t>
            </a:r>
            <a:r>
              <a:rPr lang="en-US" altLang="zh-CN" dirty="0">
                <a:solidFill>
                  <a:schemeClr val="accent6">
                    <a:lumMod val="50000"/>
                  </a:schemeClr>
                </a:solidFill>
              </a:rPr>
              <a:t>;</a:t>
            </a:r>
            <a:endParaRPr lang="en-US" altLang="zh-CN" dirty="0">
              <a:solidFill>
                <a:schemeClr val="accent6">
                  <a:lumMod val="50000"/>
                </a:schemeClr>
              </a:solidFill>
            </a:endParaRPr>
          </a:p>
          <a:p>
            <a:r>
              <a:rPr lang="zh-CN" altLang="en-US" dirty="0">
                <a:solidFill>
                  <a:schemeClr val="accent6">
                    <a:lumMod val="50000"/>
                  </a:schemeClr>
                </a:solidFill>
              </a:rPr>
              <a:t>条形图</a:t>
            </a:r>
            <a:r>
              <a:rPr lang="en-US" altLang="zh-CN" dirty="0">
                <a:solidFill>
                  <a:schemeClr val="accent6">
                    <a:lumMod val="50000"/>
                  </a:schemeClr>
                </a:solidFill>
              </a:rPr>
              <a:t>;</a:t>
            </a:r>
            <a:endParaRPr lang="en-US" altLang="zh-CN" dirty="0">
              <a:solidFill>
                <a:schemeClr val="accent6">
                  <a:lumMod val="50000"/>
                </a:schemeClr>
              </a:solidFill>
            </a:endParaRPr>
          </a:p>
          <a:p>
            <a:r>
              <a:rPr lang="zh-CN" altLang="en-US" dirty="0">
                <a:solidFill>
                  <a:schemeClr val="accent6">
                    <a:lumMod val="50000"/>
                  </a:schemeClr>
                </a:solidFill>
              </a:rPr>
              <a:t>柱状图</a:t>
            </a:r>
            <a:r>
              <a:rPr lang="en-US" altLang="zh-CN" dirty="0">
                <a:solidFill>
                  <a:schemeClr val="accent6">
                    <a:lumMod val="50000"/>
                  </a:schemeClr>
                </a:solidFill>
              </a:rPr>
              <a:t>;</a:t>
            </a:r>
            <a:endParaRPr lang="en-US" altLang="zh-CN" dirty="0">
              <a:solidFill>
                <a:schemeClr val="accent6">
                  <a:lumMod val="50000"/>
                </a:schemeClr>
              </a:solidFill>
            </a:endParaRPr>
          </a:p>
          <a:p>
            <a:r>
              <a:rPr lang="en-US" altLang="zh-CN" dirty="0">
                <a:solidFill>
                  <a:schemeClr val="accent6">
                    <a:lumMod val="50000"/>
                  </a:schemeClr>
                </a:solidFill>
              </a:rPr>
              <a:t>3D </a:t>
            </a:r>
            <a:r>
              <a:rPr lang="zh-CN" altLang="en-US" dirty="0">
                <a:solidFill>
                  <a:schemeClr val="accent6">
                    <a:lumMod val="50000"/>
                  </a:schemeClr>
                </a:solidFill>
              </a:rPr>
              <a:t>图形</a:t>
            </a:r>
            <a:r>
              <a:rPr lang="en-US" altLang="zh-CN" dirty="0">
                <a:solidFill>
                  <a:schemeClr val="accent6">
                    <a:lumMod val="50000"/>
                  </a:schemeClr>
                </a:solidFill>
              </a:rPr>
              <a:t>,</a:t>
            </a:r>
            <a:endParaRPr lang="en-US" altLang="zh-CN" dirty="0">
              <a:solidFill>
                <a:schemeClr val="accent6">
                  <a:lumMod val="50000"/>
                </a:schemeClr>
              </a:solidFill>
            </a:endParaRPr>
          </a:p>
          <a:p>
            <a:r>
              <a:rPr lang="zh-CN" altLang="en-US" dirty="0">
                <a:solidFill>
                  <a:schemeClr val="accent6">
                    <a:lumMod val="50000"/>
                  </a:schemeClr>
                </a:solidFill>
              </a:rPr>
              <a:t>甚至是图形动画等等</a:t>
            </a:r>
            <a:r>
              <a:rPr lang="en-US" altLang="zh-CN" dirty="0">
                <a:solidFill>
                  <a:schemeClr val="accent6">
                    <a:lumMod val="50000"/>
                  </a:schemeClr>
                </a:solidFill>
              </a:rPr>
              <a:t>.</a:t>
            </a:r>
            <a:endParaRPr lang="en-US" altLang="zh-CN" dirty="0">
              <a:solidFill>
                <a:schemeClr val="accent6">
                  <a:lumMod val="50000"/>
                </a:schemeClr>
              </a:solidFill>
            </a:endParaRPr>
          </a:p>
          <a:p>
            <a:pPr>
              <a:buFont typeface="+mj-lt"/>
              <a:buAutoNum type="arabicPeriod"/>
            </a:pPr>
            <a:endParaRPr lang="en-US" altLang="zh-CN" dirty="0">
              <a:solidFill>
                <a:srgbClr val="415849"/>
              </a:solidFill>
              <a:latin typeface="Hiragino Sans GB"/>
            </a:endParaRPr>
          </a:p>
        </p:txBody>
      </p:sp>
      <p:pic>
        <p:nvPicPr>
          <p:cNvPr id="5" name="图片 4"/>
          <p:cNvPicPr>
            <a:picLocks noChangeAspect="1"/>
          </p:cNvPicPr>
          <p:nvPr/>
        </p:nvPicPr>
        <p:blipFill>
          <a:blip r:embed="rId1"/>
          <a:stretch>
            <a:fillRect/>
          </a:stretch>
        </p:blipFill>
        <p:spPr>
          <a:xfrm>
            <a:off x="4246949" y="2223805"/>
            <a:ext cx="2913015" cy="2230191"/>
          </a:xfrm>
          <a:prstGeom prst="rect">
            <a:avLst/>
          </a:prstGeom>
        </p:spPr>
      </p:pic>
      <p:pic>
        <p:nvPicPr>
          <p:cNvPr id="6" name="图片 5"/>
          <p:cNvPicPr>
            <a:picLocks noChangeAspect="1"/>
          </p:cNvPicPr>
          <p:nvPr/>
        </p:nvPicPr>
        <p:blipFill>
          <a:blip r:embed="rId2"/>
          <a:stretch>
            <a:fillRect/>
          </a:stretch>
        </p:blipFill>
        <p:spPr>
          <a:xfrm>
            <a:off x="8111758" y="2223805"/>
            <a:ext cx="3573702" cy="2644798"/>
          </a:xfrm>
          <a:prstGeom prst="rect">
            <a:avLst/>
          </a:prstGeom>
        </p:spPr>
      </p:pic>
      <p:pic>
        <p:nvPicPr>
          <p:cNvPr id="7" name="图片 6"/>
          <p:cNvPicPr>
            <a:picLocks noChangeAspect="1"/>
          </p:cNvPicPr>
          <p:nvPr/>
        </p:nvPicPr>
        <p:blipFill>
          <a:blip r:embed="rId3"/>
          <a:stretch>
            <a:fillRect/>
          </a:stretch>
        </p:blipFill>
        <p:spPr>
          <a:xfrm>
            <a:off x="5376087" y="4364888"/>
            <a:ext cx="3016817" cy="2249096"/>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marL="0" indent="0">
              <a:lnSpc>
                <a:spcPct val="150000"/>
              </a:lnSpc>
              <a:buNone/>
            </a:pPr>
            <a:r>
              <a:rPr lang="en-US" altLang="zh-CN" sz="1800" dirty="0">
                <a:solidFill>
                  <a:schemeClr val="accent6">
                    <a:lumMod val="75000"/>
                  </a:schemeClr>
                </a:solidFill>
              </a:rPr>
              <a:t>1.</a:t>
            </a:r>
            <a:r>
              <a:rPr lang="zh-CN" altLang="en-US" sz="1800" dirty="0">
                <a:solidFill>
                  <a:schemeClr val="accent6">
                    <a:lumMod val="75000"/>
                  </a:schemeClr>
                </a:solidFill>
              </a:rPr>
              <a:t>使用</a:t>
            </a:r>
            <a:r>
              <a:rPr lang="en-US" altLang="zh-CN" sz="1800" dirty="0">
                <a:solidFill>
                  <a:schemeClr val="accent6">
                    <a:lumMod val="75000"/>
                  </a:schemeClr>
                </a:solidFill>
              </a:rPr>
              <a:t>import</a:t>
            </a:r>
            <a:r>
              <a:rPr lang="zh-CN" altLang="en-US" sz="1800" dirty="0">
                <a:solidFill>
                  <a:schemeClr val="accent6">
                    <a:lumMod val="75000"/>
                  </a:schemeClr>
                </a:solidFill>
              </a:rPr>
              <a:t>导入模块</a:t>
            </a:r>
            <a:r>
              <a:rPr lang="en-US" altLang="zh-CN" sz="1800" dirty="0" err="1">
                <a:solidFill>
                  <a:schemeClr val="accent6">
                    <a:lumMod val="75000"/>
                  </a:schemeClr>
                </a:solidFill>
              </a:rPr>
              <a:t>matplotlib.pyplot</a:t>
            </a:r>
            <a:r>
              <a:rPr lang="zh-CN" altLang="en-US" sz="1800" dirty="0">
                <a:solidFill>
                  <a:schemeClr val="accent6">
                    <a:lumMod val="75000"/>
                  </a:schemeClr>
                </a:solidFill>
              </a:rPr>
              <a:t>，并简写成</a:t>
            </a:r>
            <a:r>
              <a:rPr lang="en-US" altLang="zh-CN" sz="1800" dirty="0" err="1">
                <a:solidFill>
                  <a:schemeClr val="accent6">
                    <a:lumMod val="75000"/>
                  </a:schemeClr>
                </a:solidFill>
              </a:rPr>
              <a:t>plt</a:t>
            </a:r>
            <a:r>
              <a:rPr lang="en-US" altLang="zh-CN" sz="1800" dirty="0">
                <a:solidFill>
                  <a:schemeClr val="accent6">
                    <a:lumMod val="75000"/>
                  </a:schemeClr>
                </a:solidFill>
              </a:rPr>
              <a:t> </a:t>
            </a:r>
            <a:r>
              <a:rPr lang="zh-CN" altLang="en-US" sz="1800" dirty="0">
                <a:solidFill>
                  <a:schemeClr val="accent6">
                    <a:lumMod val="75000"/>
                  </a:schemeClr>
                </a:solidFill>
              </a:rPr>
              <a:t>使用</a:t>
            </a:r>
            <a:r>
              <a:rPr lang="en-US" altLang="zh-CN" sz="1800" dirty="0">
                <a:solidFill>
                  <a:schemeClr val="accent6">
                    <a:lumMod val="75000"/>
                  </a:schemeClr>
                </a:solidFill>
              </a:rPr>
              <a:t>import</a:t>
            </a:r>
            <a:r>
              <a:rPr lang="zh-CN" altLang="en-US" sz="1800" dirty="0">
                <a:solidFill>
                  <a:schemeClr val="accent6">
                    <a:lumMod val="75000"/>
                  </a:schemeClr>
                </a:solidFill>
              </a:rPr>
              <a:t>导入模块</a:t>
            </a:r>
            <a:r>
              <a:rPr lang="en-US" altLang="zh-CN" sz="1800" dirty="0" err="1">
                <a:solidFill>
                  <a:schemeClr val="accent6">
                    <a:lumMod val="75000"/>
                  </a:schemeClr>
                </a:solidFill>
              </a:rPr>
              <a:t>numpy</a:t>
            </a:r>
            <a:r>
              <a:rPr lang="zh-CN" altLang="en-US" sz="1800" dirty="0">
                <a:solidFill>
                  <a:schemeClr val="accent6">
                    <a:lumMod val="75000"/>
                  </a:schemeClr>
                </a:solidFill>
              </a:rPr>
              <a:t>，并简写成</a:t>
            </a:r>
            <a:r>
              <a:rPr lang="en-US" altLang="zh-CN" sz="1800" dirty="0">
                <a:solidFill>
                  <a:schemeClr val="accent6">
                    <a:lumMod val="75000"/>
                  </a:schemeClr>
                </a:solidFill>
              </a:rPr>
              <a:t>np</a:t>
            </a:r>
            <a:endParaRPr lang="zh-CN" altLang="en-US" sz="1800" dirty="0">
              <a:solidFill>
                <a:schemeClr val="accent6">
                  <a:lumMod val="75000"/>
                </a:schemeClr>
              </a:solidFill>
            </a:endParaRPr>
          </a:p>
        </p:txBody>
      </p:sp>
      <p:sp>
        <p:nvSpPr>
          <p:cNvPr id="3" name="标题 2"/>
          <p:cNvSpPr>
            <a:spLocks noGrp="1"/>
          </p:cNvSpPr>
          <p:nvPr>
            <p:ph type="title"/>
          </p:nvPr>
        </p:nvSpPr>
        <p:spPr>
          <a:xfrm>
            <a:off x="1104900" y="439738"/>
            <a:ext cx="8229600" cy="752475"/>
          </a:xfrm>
        </p:spPr>
        <p:txBody>
          <a:bodyPr/>
          <a:lstStyle/>
          <a:p>
            <a:pPr algn="l"/>
            <a:r>
              <a:rPr lang="zh-CN" altLang="en-US" dirty="0">
                <a:sym typeface="+mn-ea"/>
              </a:rPr>
              <a:t>基本使用</a:t>
            </a:r>
            <a:endParaRPr lang="en-US" altLang="zh-CN" dirty="0">
              <a:sym typeface="+mn-ea"/>
            </a:endParaRPr>
          </a:p>
        </p:txBody>
      </p:sp>
      <p:sp>
        <p:nvSpPr>
          <p:cNvPr id="8" name="矩形 7"/>
          <p:cNvSpPr/>
          <p:nvPr/>
        </p:nvSpPr>
        <p:spPr>
          <a:xfrm>
            <a:off x="508183" y="2735870"/>
            <a:ext cx="11175952" cy="646181"/>
          </a:xfrm>
          <a:prstGeom prst="rect">
            <a:avLst/>
          </a:prstGeom>
        </p:spPr>
        <p:txBody>
          <a:bodyPr wrap="square">
            <a:spAutoFit/>
          </a:bodyPr>
          <a:lstStyle/>
          <a:p>
            <a:r>
              <a:rPr lang="en-US" altLang="zh-CN" dirty="0">
                <a:solidFill>
                  <a:schemeClr val="accent6">
                    <a:lumMod val="75000"/>
                  </a:schemeClr>
                </a:solidFill>
                <a:latin typeface="微软雅黑" panose="020B0503020204020204" pitchFamily="34" charset="-122"/>
                <a:ea typeface="微软雅黑" panose="020B0503020204020204" pitchFamily="34" charset="-122"/>
              </a:rPr>
              <a:t>2.</a:t>
            </a:r>
            <a:r>
              <a:rPr lang="zh-CN" altLang="en-US" dirty="0">
                <a:solidFill>
                  <a:schemeClr val="accent6">
                    <a:lumMod val="75000"/>
                  </a:schemeClr>
                </a:solidFill>
                <a:latin typeface="微软雅黑" panose="020B0503020204020204" pitchFamily="34" charset="-122"/>
                <a:ea typeface="微软雅黑" panose="020B0503020204020204" pitchFamily="34" charset="-122"/>
              </a:rPr>
              <a:t>接下来，我们调用plot的.plot方法绘制一些坐标。 这个.plot需要许多参数，但前两个是'x'和'y'坐标，我们放入列表。 这意味着，根据这些列表我们拥有 3 个坐标：1,5 2,7和3,4。</a:t>
            </a:r>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508182" y="3447885"/>
            <a:ext cx="10555220" cy="857052"/>
          </a:xfrm>
          <a:prstGeom prst="rect">
            <a:avLst/>
          </a:prstGeom>
        </p:spPr>
      </p:pic>
      <p:pic>
        <p:nvPicPr>
          <p:cNvPr id="10" name="图片 9"/>
          <p:cNvPicPr>
            <a:picLocks noChangeAspect="1"/>
          </p:cNvPicPr>
          <p:nvPr/>
        </p:nvPicPr>
        <p:blipFill>
          <a:blip r:embed="rId2"/>
          <a:stretch>
            <a:fillRect/>
          </a:stretch>
        </p:blipFill>
        <p:spPr>
          <a:xfrm>
            <a:off x="508182" y="1682649"/>
            <a:ext cx="10555220" cy="980848"/>
          </a:xfrm>
          <a:prstGeom prst="rect">
            <a:avLst/>
          </a:prstGeom>
        </p:spPr>
      </p:pic>
      <p:sp>
        <p:nvSpPr>
          <p:cNvPr id="11" name="矩形 10"/>
          <p:cNvSpPr/>
          <p:nvPr/>
        </p:nvSpPr>
        <p:spPr>
          <a:xfrm>
            <a:off x="508181" y="4530526"/>
            <a:ext cx="11175953" cy="646181"/>
          </a:xfrm>
          <a:prstGeom prst="rect">
            <a:avLst/>
          </a:prstGeom>
        </p:spPr>
        <p:txBody>
          <a:bodyPr wrap="square">
            <a:spAutoFit/>
          </a:bodyPr>
          <a:lstStyle/>
          <a:p>
            <a:r>
              <a:rPr lang="en-US" altLang="zh-CN" dirty="0">
                <a:solidFill>
                  <a:schemeClr val="accent6">
                    <a:lumMod val="75000"/>
                  </a:schemeClr>
                </a:solidFill>
                <a:latin typeface="微软雅黑" panose="020B0503020204020204" pitchFamily="34" charset="-122"/>
                <a:ea typeface="微软雅黑" panose="020B0503020204020204" pitchFamily="34" charset="-122"/>
              </a:rPr>
              <a:t>3.</a:t>
            </a:r>
            <a:r>
              <a:rPr lang="zh-CN" altLang="en-US" dirty="0">
                <a:solidFill>
                  <a:schemeClr val="accent6">
                    <a:lumMod val="75000"/>
                  </a:schemeClr>
                </a:solidFill>
                <a:latin typeface="微软雅黑" panose="020B0503020204020204" pitchFamily="34" charset="-122"/>
                <a:ea typeface="微软雅黑" panose="020B0503020204020204" pitchFamily="34" charset="-122"/>
              </a:rPr>
              <a:t>plt.plot在后台『绘制』这个绘图，但绘制了我们想要的一切之后，当我们准备好的时候，我们需要把它带到屏幕上。</a:t>
            </a:r>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stretch>
            <a:fillRect/>
          </a:stretch>
        </p:blipFill>
        <p:spPr>
          <a:xfrm>
            <a:off x="508182" y="5227594"/>
            <a:ext cx="10555220" cy="609459"/>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3"/>
          </p:nvPr>
        </p:nvPicPr>
        <p:blipFill>
          <a:blip r:embed="rId1"/>
          <a:stretch>
            <a:fillRect/>
          </a:stretch>
        </p:blipFill>
        <p:spPr>
          <a:xfrm>
            <a:off x="992890" y="1605388"/>
            <a:ext cx="5561194" cy="4724400"/>
          </a:xfrm>
          <a:prstGeom prst="rect">
            <a:avLst/>
          </a:prstGeom>
        </p:spPr>
      </p:pic>
      <p:sp>
        <p:nvSpPr>
          <p:cNvPr id="3" name="标题 2"/>
          <p:cNvSpPr>
            <a:spLocks noGrp="1"/>
          </p:cNvSpPr>
          <p:nvPr>
            <p:ph type="title"/>
          </p:nvPr>
        </p:nvSpPr>
        <p:spPr>
          <a:xfrm>
            <a:off x="1155700" y="439738"/>
            <a:ext cx="8229600" cy="752475"/>
          </a:xfrm>
        </p:spPr>
        <p:txBody>
          <a:bodyPr/>
          <a:lstStyle/>
          <a:p>
            <a:pPr algn="l"/>
            <a:r>
              <a:rPr lang="zh-CN" altLang="en-US" dirty="0">
                <a:sym typeface="+mn-ea"/>
              </a:rPr>
              <a:t>基本使用</a:t>
            </a:r>
            <a:endParaRPr lang="en-US" altLang="zh-CN" dirty="0">
              <a:sym typeface="+mn-ea"/>
            </a:endParaRPr>
          </a:p>
        </p:txBody>
      </p:sp>
      <p:sp>
        <p:nvSpPr>
          <p:cNvPr id="6" name="矩形 5"/>
          <p:cNvSpPr/>
          <p:nvPr/>
        </p:nvSpPr>
        <p:spPr>
          <a:xfrm>
            <a:off x="579228" y="1125277"/>
            <a:ext cx="6091415" cy="369247"/>
          </a:xfrm>
          <a:prstGeom prst="rect">
            <a:avLst/>
          </a:prstGeom>
        </p:spPr>
        <p:txBody>
          <a:bodyPr>
            <a:spAutoFit/>
          </a:bodyPr>
          <a:lstStyle/>
          <a:p>
            <a:r>
              <a:rPr lang="zh-CN" altLang="en-US" dirty="0"/>
              <a:t>效果：</a:t>
            </a:r>
            <a:endParaRPr lang="zh-CN" altLang="en-US" dirty="0"/>
          </a:p>
        </p:txBody>
      </p:sp>
      <p:sp>
        <p:nvSpPr>
          <p:cNvPr id="7" name="矩形 6"/>
          <p:cNvSpPr/>
          <p:nvPr/>
        </p:nvSpPr>
        <p:spPr>
          <a:xfrm>
            <a:off x="6670643" y="2250758"/>
            <a:ext cx="6091415" cy="923116"/>
          </a:xfrm>
          <a:prstGeom prst="rect">
            <a:avLst/>
          </a:prstGeom>
        </p:spPr>
        <p:txBody>
          <a:bodyPr>
            <a:spAutoFit/>
          </a:bodyPr>
          <a:lstStyle/>
          <a:p>
            <a:r>
              <a:rPr lang="zh-CN" altLang="en-US" dirty="0">
                <a:solidFill>
                  <a:schemeClr val="accent6">
                    <a:lumMod val="75000"/>
                  </a:schemeClr>
                </a:solidFill>
                <a:latin typeface="微软雅黑" panose="020B0503020204020204" pitchFamily="34" charset="-122"/>
                <a:ea typeface="微软雅黑" panose="020B0503020204020204" pitchFamily="34" charset="-122"/>
              </a:rPr>
              <a:t>设置在jupyter中matplotlib的显示情况</a:t>
            </a:r>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a:p>
            <a:r>
              <a:rPr lang="en-US" altLang="zh-CN" dirty="0">
                <a:solidFill>
                  <a:schemeClr val="accent6">
                    <a:lumMod val="75000"/>
                  </a:schemeClr>
                </a:solidFill>
                <a:latin typeface="微软雅黑" panose="020B0503020204020204" pitchFamily="34" charset="-122"/>
                <a:ea typeface="微软雅黑" panose="020B0503020204020204" pitchFamily="34" charset="-122"/>
              </a:rPr>
              <a:t>1.</a:t>
            </a:r>
            <a:r>
              <a:rPr lang="zh-CN" altLang="en-US" dirty="0">
                <a:solidFill>
                  <a:schemeClr val="accent6">
                    <a:lumMod val="75000"/>
                  </a:schemeClr>
                </a:solidFill>
                <a:latin typeface="微软雅黑" panose="020B0503020204020204" pitchFamily="34" charset="-122"/>
                <a:ea typeface="微软雅黑" panose="020B0503020204020204" pitchFamily="34" charset="-122"/>
              </a:rPr>
              <a:t>%matplotlib tk 在</a:t>
            </a:r>
            <a:r>
              <a:rPr lang="en-US" altLang="zh-CN" dirty="0">
                <a:solidFill>
                  <a:schemeClr val="accent6">
                    <a:lumMod val="75000"/>
                  </a:schemeClr>
                </a:solidFill>
                <a:latin typeface="微软雅黑" panose="020B0503020204020204" pitchFamily="34" charset="-122"/>
                <a:ea typeface="微软雅黑" panose="020B0503020204020204" pitchFamily="34" charset="-122"/>
              </a:rPr>
              <a:t>GUI</a:t>
            </a:r>
            <a:r>
              <a:rPr lang="zh-CN" altLang="en-US" dirty="0">
                <a:solidFill>
                  <a:schemeClr val="accent6">
                    <a:lumMod val="75000"/>
                  </a:schemeClr>
                </a:solidFill>
                <a:latin typeface="微软雅黑" panose="020B0503020204020204" pitchFamily="34" charset="-122"/>
                <a:ea typeface="微软雅黑" panose="020B0503020204020204" pitchFamily="34" charset="-122"/>
              </a:rPr>
              <a:t>中显示</a:t>
            </a:r>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r>
              <a:rPr lang="en-US" altLang="zh-CN" dirty="0">
                <a:solidFill>
                  <a:schemeClr val="accent6">
                    <a:lumMod val="75000"/>
                  </a:schemeClr>
                </a:solidFill>
                <a:latin typeface="微软雅黑" panose="020B0503020204020204" pitchFamily="34" charset="-122"/>
                <a:ea typeface="微软雅黑" panose="020B0503020204020204" pitchFamily="34" charset="-122"/>
              </a:rPr>
              <a:t>2.</a:t>
            </a:r>
            <a:r>
              <a:rPr lang="zh-CN" altLang="en-US" dirty="0">
                <a:solidFill>
                  <a:schemeClr val="accent6">
                    <a:lumMod val="75000"/>
                  </a:schemeClr>
                </a:solidFill>
                <a:latin typeface="微软雅黑" panose="020B0503020204020204" pitchFamily="34" charset="-122"/>
                <a:ea typeface="微软雅黑" panose="020B0503020204020204" pitchFamily="34" charset="-122"/>
              </a:rPr>
              <a:t>%matplotlib inline 在行内显示</a:t>
            </a:r>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6670643" y="3930108"/>
            <a:ext cx="5018513" cy="866574"/>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55700" y="439738"/>
            <a:ext cx="8229600" cy="752475"/>
          </a:xfrm>
        </p:spPr>
        <p:txBody>
          <a:bodyPr/>
          <a:lstStyle/>
          <a:p>
            <a:pPr algn="l"/>
            <a:r>
              <a:rPr lang="en-US" altLang="zh-CN" dirty="0" err="1">
                <a:sym typeface="+mn-ea"/>
              </a:rPr>
              <a:t>matplotlib</a:t>
            </a:r>
            <a:r>
              <a:rPr lang="zh-CN" altLang="en-US" dirty="0">
                <a:sym typeface="+mn-ea"/>
              </a:rPr>
              <a:t>：图形 </a:t>
            </a:r>
            <a:r>
              <a:rPr lang="en-US" altLang="zh-CN" dirty="0">
                <a:sym typeface="+mn-ea"/>
              </a:rPr>
              <a:t>figure</a:t>
            </a:r>
            <a:endParaRPr lang="en-US" altLang="zh-CN" dirty="0">
              <a:sym typeface="+mn-ea"/>
            </a:endParaRPr>
          </a:p>
        </p:txBody>
      </p:sp>
      <p:sp>
        <p:nvSpPr>
          <p:cNvPr id="6" name="矩形 5"/>
          <p:cNvSpPr/>
          <p:nvPr/>
        </p:nvSpPr>
        <p:spPr>
          <a:xfrm>
            <a:off x="624658" y="1015978"/>
            <a:ext cx="10412184" cy="4061711"/>
          </a:xfrm>
          <a:prstGeom prst="rect">
            <a:avLst/>
          </a:prstGeom>
        </p:spPr>
        <p:txBody>
          <a:bodyPr wrap="square">
            <a:spAutoFit/>
          </a:bodyPr>
          <a:lstStyle/>
          <a:p>
            <a:pPr>
              <a:lnSpc>
                <a:spcPct val="150000"/>
              </a:lnSpc>
            </a:pPr>
            <a:r>
              <a:rPr lang="en-US" altLang="zh-CN" sz="2400" dirty="0">
                <a:solidFill>
                  <a:schemeClr val="accent6">
                    <a:lumMod val="75000"/>
                  </a:schemeClr>
                </a:solidFill>
              </a:rPr>
              <a:t>figure</a:t>
            </a:r>
            <a:r>
              <a:rPr lang="zh-CN" altLang="en-US" sz="2400" dirty="0">
                <a:solidFill>
                  <a:schemeClr val="accent6">
                    <a:lumMod val="75000"/>
                  </a:schemeClr>
                </a:solidFill>
              </a:rPr>
              <a:t>：图形，</a:t>
            </a:r>
            <a:r>
              <a:rPr lang="en-US" altLang="zh-CN" sz="2400" dirty="0" err="1">
                <a:solidFill>
                  <a:schemeClr val="accent6">
                    <a:lumMod val="75000"/>
                  </a:schemeClr>
                </a:solidFill>
              </a:rPr>
              <a:t>matplotlib</a:t>
            </a:r>
            <a:r>
              <a:rPr lang="zh-CN" altLang="en-US" sz="2400" dirty="0">
                <a:solidFill>
                  <a:schemeClr val="accent6">
                    <a:lumMod val="75000"/>
                  </a:schemeClr>
                </a:solidFill>
              </a:rPr>
              <a:t>中的所有图像都是位于</a:t>
            </a:r>
            <a:r>
              <a:rPr lang="en-US" altLang="zh-CN" sz="2400" dirty="0">
                <a:solidFill>
                  <a:schemeClr val="accent6">
                    <a:lumMod val="75000"/>
                  </a:schemeClr>
                </a:solidFill>
              </a:rPr>
              <a:t>figure</a:t>
            </a:r>
            <a:r>
              <a:rPr lang="zh-CN" altLang="en-US" sz="2400" dirty="0">
                <a:solidFill>
                  <a:schemeClr val="accent6">
                    <a:lumMod val="75000"/>
                  </a:schemeClr>
                </a:solidFill>
              </a:rPr>
              <a:t>对象中，一个图像只能有一个</a:t>
            </a:r>
            <a:r>
              <a:rPr lang="en-US" altLang="zh-CN" sz="2400" dirty="0">
                <a:solidFill>
                  <a:schemeClr val="accent6">
                    <a:lumMod val="75000"/>
                  </a:schemeClr>
                </a:solidFill>
              </a:rPr>
              <a:t>figure</a:t>
            </a:r>
            <a:r>
              <a:rPr lang="zh-CN" altLang="en-US" sz="2400" dirty="0">
                <a:solidFill>
                  <a:schemeClr val="accent6">
                    <a:lumMod val="75000"/>
                  </a:schemeClr>
                </a:solidFill>
              </a:rPr>
              <a:t>对象。</a:t>
            </a:r>
            <a:r>
              <a:rPr lang="en-US" altLang="zh-CN" sz="2400" dirty="0" err="1">
                <a:solidFill>
                  <a:schemeClr val="accent6">
                    <a:lumMod val="75000"/>
                  </a:schemeClr>
                </a:solidFill>
              </a:rPr>
              <a:t>matplotlib</a:t>
            </a:r>
            <a:r>
              <a:rPr lang="en-US" altLang="zh-CN" sz="2400" dirty="0">
                <a:solidFill>
                  <a:schemeClr val="accent6">
                    <a:lumMod val="75000"/>
                  </a:schemeClr>
                </a:solidFill>
              </a:rPr>
              <a:t> </a:t>
            </a:r>
            <a:r>
              <a:rPr lang="zh-CN" altLang="en-US" sz="2400" dirty="0">
                <a:solidFill>
                  <a:schemeClr val="accent6">
                    <a:lumMod val="75000"/>
                  </a:schemeClr>
                </a:solidFill>
              </a:rPr>
              <a:t>的 </a:t>
            </a:r>
            <a:r>
              <a:rPr lang="en-US" altLang="zh-CN" sz="2400" dirty="0">
                <a:solidFill>
                  <a:schemeClr val="accent6">
                    <a:lumMod val="75000"/>
                  </a:schemeClr>
                </a:solidFill>
              </a:rPr>
              <a:t>figure </a:t>
            </a:r>
            <a:r>
              <a:rPr lang="zh-CN" altLang="en-US" sz="2400" dirty="0">
                <a:solidFill>
                  <a:schemeClr val="accent6">
                    <a:lumMod val="75000"/>
                  </a:schemeClr>
                </a:solidFill>
              </a:rPr>
              <a:t>就是一个 单独的 </a:t>
            </a:r>
            <a:r>
              <a:rPr lang="en-US" altLang="zh-CN" sz="2400" dirty="0">
                <a:solidFill>
                  <a:schemeClr val="accent6">
                    <a:lumMod val="75000"/>
                  </a:schemeClr>
                </a:solidFill>
              </a:rPr>
              <a:t>figure </a:t>
            </a:r>
            <a:r>
              <a:rPr lang="zh-CN" altLang="en-US" sz="2400" dirty="0">
                <a:solidFill>
                  <a:schemeClr val="accent6">
                    <a:lumMod val="75000"/>
                  </a:schemeClr>
                </a:solidFill>
              </a:rPr>
              <a:t>小窗口</a:t>
            </a:r>
            <a:r>
              <a:rPr lang="en-US" altLang="zh-CN" sz="2400" dirty="0">
                <a:solidFill>
                  <a:schemeClr val="accent6">
                    <a:lumMod val="75000"/>
                  </a:schemeClr>
                </a:solidFill>
              </a:rPr>
              <a:t>, </a:t>
            </a:r>
            <a:r>
              <a:rPr lang="zh-CN" altLang="en-US" sz="2400" dirty="0">
                <a:solidFill>
                  <a:schemeClr val="accent6">
                    <a:lumMod val="75000"/>
                  </a:schemeClr>
                </a:solidFill>
              </a:rPr>
              <a:t>小窗口里面还可以有更多的小图片</a:t>
            </a:r>
            <a:r>
              <a:rPr lang="en-US" altLang="zh-CN" sz="2400" dirty="0">
                <a:solidFill>
                  <a:schemeClr val="accent6">
                    <a:lumMod val="75000"/>
                  </a:schemeClr>
                </a:solidFill>
              </a:rPr>
              <a:t>.</a:t>
            </a:r>
            <a:endParaRPr lang="en-US" altLang="zh-CN" sz="2400" dirty="0">
              <a:solidFill>
                <a:schemeClr val="accent6">
                  <a:lumMod val="75000"/>
                </a:schemeClr>
              </a:solidFill>
            </a:endParaRPr>
          </a:p>
          <a:p>
            <a:pPr>
              <a:lnSpc>
                <a:spcPct val="150000"/>
              </a:lnSpc>
            </a:pPr>
            <a:endParaRPr lang="en-US" altLang="zh-CN" sz="2400" dirty="0">
              <a:solidFill>
                <a:schemeClr val="accent6">
                  <a:lumMod val="75000"/>
                </a:schemeClr>
              </a:solidFill>
            </a:endParaRPr>
          </a:p>
          <a:p>
            <a:pPr>
              <a:lnSpc>
                <a:spcPct val="150000"/>
              </a:lnSpc>
            </a:pPr>
            <a:endParaRPr lang="zh-CN" altLang="en-US" sz="2400" dirty="0">
              <a:solidFill>
                <a:schemeClr val="accent6">
                  <a:lumMod val="75000"/>
                </a:schemeClr>
              </a:solidFill>
            </a:endParaRPr>
          </a:p>
          <a:p>
            <a:endParaRPr lang="en-US" altLang="zh-CN" dirty="0"/>
          </a:p>
          <a:p>
            <a:endParaRPr lang="zh-CN" altLang="en-US" dirty="0">
              <a:solidFill>
                <a:schemeClr val="accent6">
                  <a:lumMod val="75000"/>
                </a:schemeClr>
              </a:solidFill>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68641" y="2802314"/>
            <a:ext cx="5894611" cy="2256903"/>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30300" y="439738"/>
            <a:ext cx="8229600" cy="752475"/>
          </a:xfrm>
        </p:spPr>
        <p:txBody>
          <a:bodyPr/>
          <a:lstStyle/>
          <a:p>
            <a:pPr algn="l"/>
            <a:r>
              <a:rPr lang="en-US" altLang="zh-CN" dirty="0" err="1">
                <a:sym typeface="+mn-ea"/>
              </a:rPr>
              <a:t>matplotlib</a:t>
            </a:r>
            <a:r>
              <a:rPr lang="zh-CN" altLang="en-US" dirty="0">
                <a:sym typeface="+mn-ea"/>
              </a:rPr>
              <a:t>：颜色、标记和线型</a:t>
            </a:r>
            <a:endParaRPr lang="en-US" altLang="zh-CN" dirty="0">
              <a:sym typeface="+mn-ea"/>
            </a:endParaRPr>
          </a:p>
        </p:txBody>
      </p:sp>
      <p:sp>
        <p:nvSpPr>
          <p:cNvPr id="6" name="矩形 5"/>
          <p:cNvSpPr/>
          <p:nvPr/>
        </p:nvSpPr>
        <p:spPr>
          <a:xfrm>
            <a:off x="624658" y="938913"/>
            <a:ext cx="10412184" cy="6184877"/>
          </a:xfrm>
          <a:prstGeom prst="rect">
            <a:avLst/>
          </a:prstGeom>
        </p:spPr>
        <p:txBody>
          <a:bodyPr wrap="square">
            <a:spAutoFit/>
          </a:bodyPr>
          <a:lstStyle/>
          <a:p>
            <a:r>
              <a:rPr lang="en-US" altLang="zh-CN" dirty="0">
                <a:solidFill>
                  <a:schemeClr val="accent6">
                    <a:lumMod val="75000"/>
                  </a:schemeClr>
                </a:solidFill>
                <a:latin typeface="微软雅黑" panose="020B0503020204020204" pitchFamily="34" charset="-122"/>
                <a:ea typeface="微软雅黑" panose="020B0503020204020204" pitchFamily="34" charset="-122"/>
              </a:rPr>
              <a:t>Plot</a:t>
            </a:r>
            <a:r>
              <a:rPr lang="zh-CN" altLang="en-US" dirty="0">
                <a:solidFill>
                  <a:schemeClr val="accent6">
                    <a:lumMod val="75000"/>
                  </a:schemeClr>
                </a:solidFill>
                <a:latin typeface="微软雅黑" panose="020B0503020204020204" pitchFamily="34" charset="-122"/>
                <a:ea typeface="微软雅黑" panose="020B0503020204020204" pitchFamily="34" charset="-122"/>
              </a:rPr>
              <a:t>（）：绘制线条或标记的轴。参数是一个可变长度参数，允许多个</a:t>
            </a:r>
            <a:r>
              <a:rPr lang="en-US" altLang="zh-CN" dirty="0">
                <a:solidFill>
                  <a:schemeClr val="accent6">
                    <a:lumMod val="75000"/>
                  </a:schemeClr>
                </a:solidFill>
                <a:latin typeface="微软雅黑" panose="020B0503020204020204" pitchFamily="34" charset="-122"/>
                <a:ea typeface="微软雅黑" panose="020B0503020204020204" pitchFamily="34" charset="-122"/>
              </a:rPr>
              <a:t>X</a:t>
            </a:r>
            <a:r>
              <a:rPr lang="zh-CN" altLang="en-US" dirty="0">
                <a:solidFill>
                  <a:schemeClr val="accent6">
                    <a:lumMod val="75000"/>
                  </a:schemeClr>
                </a:solidFill>
                <a:latin typeface="微软雅黑" panose="020B0503020204020204" pitchFamily="34" charset="-122"/>
                <a:ea typeface="微软雅黑" panose="020B0503020204020204" pitchFamily="34" charset="-122"/>
              </a:rPr>
              <a:t>、</a:t>
            </a:r>
            <a:r>
              <a:rPr lang="en-US" altLang="zh-CN" dirty="0">
                <a:solidFill>
                  <a:schemeClr val="accent6">
                    <a:lumMod val="75000"/>
                  </a:schemeClr>
                </a:solidFill>
                <a:latin typeface="微软雅黑" panose="020B0503020204020204" pitchFamily="34" charset="-122"/>
                <a:ea typeface="微软雅黑" panose="020B0503020204020204" pitchFamily="34" charset="-122"/>
              </a:rPr>
              <a:t>Y</a:t>
            </a:r>
            <a:r>
              <a:rPr lang="zh-CN" altLang="en-US" dirty="0">
                <a:solidFill>
                  <a:schemeClr val="accent6">
                    <a:lumMod val="75000"/>
                  </a:schemeClr>
                </a:solidFill>
                <a:latin typeface="微软雅黑" panose="020B0503020204020204" pitchFamily="34" charset="-122"/>
                <a:ea typeface="微软雅黑" panose="020B0503020204020204" pitchFamily="34" charset="-122"/>
              </a:rPr>
              <a:t>对可选的格式字符串。</a:t>
            </a:r>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r>
              <a:rPr lang="zh-CN" altLang="en-US" dirty="0">
                <a:solidFill>
                  <a:schemeClr val="accent6">
                    <a:lumMod val="75000"/>
                  </a:schemeClr>
                </a:solidFill>
                <a:latin typeface="微软雅黑" panose="020B0503020204020204" pitchFamily="34" charset="-122"/>
                <a:ea typeface="微软雅黑" panose="020B0503020204020204" pitchFamily="34" charset="-122"/>
              </a:rPr>
              <a:t>例：</a:t>
            </a:r>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a:p>
            <a:r>
              <a:rPr lang="en-US" altLang="zh-CN" dirty="0">
                <a:solidFill>
                  <a:schemeClr val="accent6">
                    <a:lumMod val="75000"/>
                  </a:schemeClr>
                </a:solidFill>
                <a:latin typeface="微软雅黑" panose="020B0503020204020204" pitchFamily="34" charset="-122"/>
                <a:ea typeface="微软雅黑" panose="020B0503020204020204" pitchFamily="34" charset="-122"/>
              </a:rPr>
              <a:t>plot(x1, y1,x2, y2)</a:t>
            </a:r>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r>
              <a:rPr lang="en-US" altLang="zh-CN" dirty="0">
                <a:solidFill>
                  <a:schemeClr val="accent6">
                    <a:lumMod val="75000"/>
                  </a:schemeClr>
                </a:solidFill>
                <a:latin typeface="微软雅黑" panose="020B0503020204020204" pitchFamily="34" charset="-122"/>
                <a:ea typeface="微软雅黑" panose="020B0503020204020204" pitchFamily="34" charset="-122"/>
              </a:rPr>
              <a:t>plot(y)    #</a:t>
            </a:r>
            <a:r>
              <a:rPr lang="zh-CN" altLang="en-US" dirty="0">
                <a:solidFill>
                  <a:schemeClr val="accent6">
                    <a:lumMod val="75000"/>
                  </a:schemeClr>
                </a:solidFill>
                <a:latin typeface="微软雅黑" panose="020B0503020204020204" pitchFamily="34" charset="-122"/>
                <a:ea typeface="微软雅黑" panose="020B0503020204020204" pitchFamily="34" charset="-122"/>
              </a:rPr>
              <a:t>如果只接收到一个值就默认为</a:t>
            </a:r>
            <a:r>
              <a:rPr lang="en-US" altLang="zh-CN" dirty="0">
                <a:solidFill>
                  <a:schemeClr val="accent6">
                    <a:lumMod val="75000"/>
                  </a:schemeClr>
                </a:solidFill>
                <a:latin typeface="微软雅黑" panose="020B0503020204020204" pitchFamily="34" charset="-122"/>
                <a:ea typeface="微软雅黑" panose="020B0503020204020204" pitchFamily="34" charset="-122"/>
              </a:rPr>
              <a:t>y</a:t>
            </a:r>
            <a:r>
              <a:rPr lang="zh-CN" altLang="en-US" dirty="0">
                <a:solidFill>
                  <a:schemeClr val="accent6">
                    <a:lumMod val="75000"/>
                  </a:schemeClr>
                </a:solidFill>
                <a:latin typeface="微软雅黑" panose="020B0503020204020204" pitchFamily="34" charset="-122"/>
                <a:ea typeface="微软雅黑" panose="020B0503020204020204" pitchFamily="34" charset="-122"/>
              </a:rPr>
              <a:t>值 ，而</a:t>
            </a:r>
            <a:r>
              <a:rPr lang="en-US" altLang="zh-CN" dirty="0">
                <a:solidFill>
                  <a:schemeClr val="accent6">
                    <a:lumMod val="75000"/>
                  </a:schemeClr>
                </a:solidFill>
                <a:latin typeface="微软雅黑" panose="020B0503020204020204" pitchFamily="34" charset="-122"/>
                <a:ea typeface="微软雅黑" panose="020B0503020204020204" pitchFamily="34" charset="-122"/>
              </a:rPr>
              <a:t>x</a:t>
            </a:r>
            <a:r>
              <a:rPr lang="zh-CN" altLang="en-US" dirty="0">
                <a:solidFill>
                  <a:schemeClr val="accent6">
                    <a:lumMod val="75000"/>
                  </a:schemeClr>
                </a:solidFill>
                <a:latin typeface="微软雅黑" panose="020B0503020204020204" pitchFamily="34" charset="-122"/>
                <a:ea typeface="微软雅黑" panose="020B0503020204020204" pitchFamily="34" charset="-122"/>
              </a:rPr>
              <a:t>默认为从</a:t>
            </a:r>
            <a:r>
              <a:rPr lang="en-US" altLang="zh-CN" dirty="0">
                <a:solidFill>
                  <a:schemeClr val="accent6">
                    <a:lumMod val="75000"/>
                  </a:schemeClr>
                </a:solidFill>
                <a:latin typeface="微软雅黑" panose="020B0503020204020204" pitchFamily="34" charset="-122"/>
                <a:ea typeface="微软雅黑" panose="020B0503020204020204" pitchFamily="34" charset="-122"/>
              </a:rPr>
              <a:t>0 </a:t>
            </a:r>
            <a:r>
              <a:rPr lang="zh-CN" altLang="en-US" dirty="0">
                <a:solidFill>
                  <a:schemeClr val="accent6">
                    <a:lumMod val="75000"/>
                  </a:schemeClr>
                </a:solidFill>
                <a:latin typeface="微软雅黑" panose="020B0503020204020204" pitchFamily="34" charset="-122"/>
                <a:ea typeface="微软雅黑" panose="020B0503020204020204" pitchFamily="34" charset="-122"/>
              </a:rPr>
              <a:t>到 </a:t>
            </a:r>
            <a:r>
              <a:rPr lang="en-US" altLang="zh-CN" dirty="0">
                <a:solidFill>
                  <a:schemeClr val="accent6">
                    <a:lumMod val="75000"/>
                  </a:schemeClr>
                </a:solidFill>
                <a:latin typeface="微软雅黑" panose="020B0503020204020204" pitchFamily="34" charset="-122"/>
                <a:ea typeface="微软雅黑" panose="020B0503020204020204" pitchFamily="34" charset="-122"/>
              </a:rPr>
              <a:t>n </a:t>
            </a:r>
            <a:r>
              <a:rPr lang="zh-CN" altLang="en-US" dirty="0">
                <a:solidFill>
                  <a:schemeClr val="accent6">
                    <a:lumMod val="75000"/>
                  </a:schemeClr>
                </a:solidFill>
                <a:latin typeface="微软雅黑" panose="020B0503020204020204" pitchFamily="34" charset="-122"/>
                <a:ea typeface="微软雅黑" panose="020B0503020204020204" pitchFamily="34" charset="-122"/>
              </a:rPr>
              <a:t>，使用默认的线条样式和颜色</a:t>
            </a:r>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710895" y="1917182"/>
            <a:ext cx="3732936" cy="1552216"/>
          </a:xfrm>
          <a:prstGeom prst="rect">
            <a:avLst/>
          </a:prstGeom>
        </p:spPr>
      </p:pic>
      <p:pic>
        <p:nvPicPr>
          <p:cNvPr id="11" name="图片 10"/>
          <p:cNvPicPr>
            <a:picLocks noChangeAspect="1"/>
          </p:cNvPicPr>
          <p:nvPr/>
        </p:nvPicPr>
        <p:blipFill>
          <a:blip r:embed="rId2"/>
          <a:stretch>
            <a:fillRect/>
          </a:stretch>
        </p:blipFill>
        <p:spPr>
          <a:xfrm>
            <a:off x="5160112" y="1488727"/>
            <a:ext cx="3699408" cy="2542624"/>
          </a:xfrm>
          <a:prstGeom prst="rect">
            <a:avLst/>
          </a:prstGeom>
        </p:spPr>
      </p:pic>
      <p:pic>
        <p:nvPicPr>
          <p:cNvPr id="12" name="图片 11"/>
          <p:cNvPicPr>
            <a:picLocks noChangeAspect="1"/>
          </p:cNvPicPr>
          <p:nvPr/>
        </p:nvPicPr>
        <p:blipFill>
          <a:blip r:embed="rId3"/>
          <a:stretch>
            <a:fillRect/>
          </a:stretch>
        </p:blipFill>
        <p:spPr>
          <a:xfrm>
            <a:off x="5160112" y="4627910"/>
            <a:ext cx="4861199" cy="2230090"/>
          </a:xfrm>
          <a:prstGeom prst="rect">
            <a:avLst/>
          </a:prstGeom>
        </p:spPr>
      </p:pic>
      <p:pic>
        <p:nvPicPr>
          <p:cNvPr id="13" name="图片 12"/>
          <p:cNvPicPr>
            <a:picLocks noChangeAspect="1"/>
          </p:cNvPicPr>
          <p:nvPr/>
        </p:nvPicPr>
        <p:blipFill>
          <a:blip r:embed="rId4"/>
          <a:stretch>
            <a:fillRect/>
          </a:stretch>
        </p:blipFill>
        <p:spPr>
          <a:xfrm>
            <a:off x="646857" y="4839144"/>
            <a:ext cx="4115013" cy="704687"/>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30300" y="439738"/>
            <a:ext cx="8229600" cy="752475"/>
          </a:xfrm>
        </p:spPr>
        <p:txBody>
          <a:bodyPr/>
          <a:lstStyle/>
          <a:p>
            <a:pPr algn="l"/>
            <a:r>
              <a:rPr lang="en-US" altLang="zh-CN" dirty="0" err="1">
                <a:sym typeface="+mn-ea"/>
              </a:rPr>
              <a:t>matplotlib</a:t>
            </a:r>
            <a:r>
              <a:rPr lang="zh-CN" altLang="en-US" dirty="0">
                <a:sym typeface="+mn-ea"/>
              </a:rPr>
              <a:t>：颜色、标记和线型</a:t>
            </a:r>
            <a:endParaRPr lang="en-US" altLang="zh-CN" dirty="0">
              <a:sym typeface="+mn-ea"/>
            </a:endParaRPr>
          </a:p>
        </p:txBody>
      </p:sp>
      <p:sp>
        <p:nvSpPr>
          <p:cNvPr id="6" name="矩形 5"/>
          <p:cNvSpPr/>
          <p:nvPr/>
        </p:nvSpPr>
        <p:spPr>
          <a:xfrm>
            <a:off x="624658" y="1015978"/>
            <a:ext cx="10412184" cy="2953971"/>
          </a:xfrm>
          <a:prstGeom prst="rect">
            <a:avLst/>
          </a:prstGeom>
        </p:spPr>
        <p:txBody>
          <a:bodyPr wrap="square">
            <a:spAutoFit/>
          </a:bodyPr>
          <a:lstStyle/>
          <a:p>
            <a:r>
              <a:rPr lang="en-US" altLang="zh-CN" sz="2400" dirty="0">
                <a:solidFill>
                  <a:schemeClr val="accent6">
                    <a:lumMod val="75000"/>
                  </a:schemeClr>
                </a:solidFill>
                <a:latin typeface="微软雅黑" panose="020B0503020204020204" pitchFamily="34" charset="-122"/>
                <a:ea typeface="微软雅黑" panose="020B0503020204020204" pitchFamily="34" charset="-122"/>
              </a:rPr>
              <a:t>plot(</a:t>
            </a:r>
            <a:r>
              <a:rPr lang="en-US" altLang="zh-CN" sz="2400" dirty="0" err="1">
                <a:solidFill>
                  <a:schemeClr val="accent6">
                    <a:lumMod val="75000"/>
                  </a:schemeClr>
                </a:solidFill>
                <a:latin typeface="微软雅黑" panose="020B0503020204020204" pitchFamily="34" charset="-122"/>
                <a:ea typeface="微软雅黑" panose="020B0503020204020204" pitchFamily="34" charset="-122"/>
              </a:rPr>
              <a:t>x,y,color</a:t>
            </a:r>
            <a:r>
              <a:rPr lang="en-US" altLang="zh-CN" sz="2400" dirty="0">
                <a:solidFill>
                  <a:schemeClr val="accent6">
                    <a:lumMod val="75000"/>
                  </a:schemeClr>
                </a:solidFill>
                <a:latin typeface="微软雅黑" panose="020B0503020204020204" pitchFamily="34" charset="-122"/>
                <a:ea typeface="微软雅黑" panose="020B0503020204020204" pitchFamily="34" charset="-122"/>
              </a:rPr>
              <a:t>='red', </a:t>
            </a:r>
            <a:r>
              <a:rPr lang="en-US" altLang="zh-CN" sz="2400" dirty="0" err="1">
                <a:solidFill>
                  <a:schemeClr val="accent6">
                    <a:lumMod val="75000"/>
                  </a:schemeClr>
                </a:solidFill>
                <a:latin typeface="微软雅黑" panose="020B0503020204020204" pitchFamily="34" charset="-122"/>
                <a:ea typeface="微软雅黑" panose="020B0503020204020204" pitchFamily="34" charset="-122"/>
              </a:rPr>
              <a:t>linestyle</a:t>
            </a:r>
            <a:r>
              <a:rPr lang="en-US" altLang="zh-CN" sz="2400" dirty="0">
                <a:solidFill>
                  <a:schemeClr val="accent6">
                    <a:lumMod val="75000"/>
                  </a:schemeClr>
                </a:solidFill>
                <a:latin typeface="微软雅黑" panose="020B0503020204020204" pitchFamily="34" charset="-122"/>
                <a:ea typeface="微软雅黑" panose="020B0503020204020204" pitchFamily="34" charset="-122"/>
              </a:rPr>
              <a:t>='dashed', marker='o'.....)</a:t>
            </a:r>
            <a:endParaRPr lang="en-US" altLang="zh-CN" sz="2400" dirty="0">
              <a:solidFill>
                <a:schemeClr val="accent6">
                  <a:lumMod val="75000"/>
                </a:schemeClr>
              </a:solidFill>
              <a:latin typeface="微软雅黑" panose="020B0503020204020204" pitchFamily="34" charset="-122"/>
              <a:ea typeface="微软雅黑" panose="020B0503020204020204" pitchFamily="34" charset="-122"/>
            </a:endParaRPr>
          </a:p>
          <a:p>
            <a:endParaRPr lang="en-US" altLang="zh-CN" dirty="0"/>
          </a:p>
          <a:p>
            <a:r>
              <a:rPr lang="zh-CN" altLang="en-US" dirty="0">
                <a:solidFill>
                  <a:schemeClr val="accent6">
                    <a:lumMod val="75000"/>
                  </a:schemeClr>
                </a:solidFill>
              </a:rPr>
              <a:t>绘图中用到的直线属性包括：</a:t>
            </a:r>
            <a:endParaRPr lang="zh-CN" altLang="en-US" dirty="0">
              <a:solidFill>
                <a:schemeClr val="accent6">
                  <a:lumMod val="75000"/>
                </a:schemeClr>
              </a:solidFill>
            </a:endParaRPr>
          </a:p>
          <a:p>
            <a:r>
              <a:rPr lang="zh-CN" altLang="en-US" dirty="0">
                <a:solidFill>
                  <a:schemeClr val="accent6">
                    <a:lumMod val="75000"/>
                  </a:schemeClr>
                </a:solidFill>
              </a:rPr>
              <a:t>（</a:t>
            </a:r>
            <a:r>
              <a:rPr lang="en-US" altLang="zh-CN" dirty="0">
                <a:solidFill>
                  <a:schemeClr val="accent6">
                    <a:lumMod val="75000"/>
                  </a:schemeClr>
                </a:solidFill>
              </a:rPr>
              <a:t>1</a:t>
            </a:r>
            <a:r>
              <a:rPr lang="zh-CN" altLang="en-US" dirty="0">
                <a:solidFill>
                  <a:schemeClr val="accent6">
                    <a:lumMod val="75000"/>
                  </a:schemeClr>
                </a:solidFill>
              </a:rPr>
              <a:t>）</a:t>
            </a:r>
            <a:r>
              <a:rPr lang="en-US" altLang="zh-CN" dirty="0" err="1">
                <a:solidFill>
                  <a:schemeClr val="accent6">
                    <a:lumMod val="75000"/>
                  </a:schemeClr>
                </a:solidFill>
              </a:rPr>
              <a:t>LineStyle</a:t>
            </a:r>
            <a:r>
              <a:rPr lang="zh-CN" altLang="en-US" dirty="0">
                <a:solidFill>
                  <a:schemeClr val="accent6">
                    <a:lumMod val="75000"/>
                  </a:schemeClr>
                </a:solidFill>
              </a:rPr>
              <a:t>：线形</a:t>
            </a:r>
            <a:endParaRPr lang="zh-CN" altLang="en-US" dirty="0">
              <a:solidFill>
                <a:schemeClr val="accent6">
                  <a:lumMod val="75000"/>
                </a:schemeClr>
              </a:solidFill>
            </a:endParaRPr>
          </a:p>
          <a:p>
            <a:r>
              <a:rPr lang="zh-CN" altLang="en-US" dirty="0">
                <a:solidFill>
                  <a:schemeClr val="accent6">
                    <a:lumMod val="75000"/>
                  </a:schemeClr>
                </a:solidFill>
              </a:rPr>
              <a:t>（</a:t>
            </a:r>
            <a:r>
              <a:rPr lang="en-US" altLang="zh-CN" dirty="0">
                <a:solidFill>
                  <a:schemeClr val="accent6">
                    <a:lumMod val="75000"/>
                  </a:schemeClr>
                </a:solidFill>
              </a:rPr>
              <a:t>2</a:t>
            </a:r>
            <a:r>
              <a:rPr lang="zh-CN" altLang="en-US" dirty="0">
                <a:solidFill>
                  <a:schemeClr val="accent6">
                    <a:lumMod val="75000"/>
                  </a:schemeClr>
                </a:solidFill>
              </a:rPr>
              <a:t>）</a:t>
            </a:r>
            <a:r>
              <a:rPr lang="en-US" altLang="zh-CN" dirty="0" err="1">
                <a:solidFill>
                  <a:schemeClr val="accent6">
                    <a:lumMod val="75000"/>
                  </a:schemeClr>
                </a:solidFill>
              </a:rPr>
              <a:t>LineWidth</a:t>
            </a:r>
            <a:r>
              <a:rPr lang="zh-CN" altLang="en-US" dirty="0">
                <a:solidFill>
                  <a:schemeClr val="accent6">
                    <a:lumMod val="75000"/>
                  </a:schemeClr>
                </a:solidFill>
              </a:rPr>
              <a:t>：线宽</a:t>
            </a:r>
            <a:endParaRPr lang="zh-CN" altLang="en-US" dirty="0">
              <a:solidFill>
                <a:schemeClr val="accent6">
                  <a:lumMod val="75000"/>
                </a:schemeClr>
              </a:solidFill>
            </a:endParaRPr>
          </a:p>
          <a:p>
            <a:r>
              <a:rPr lang="zh-CN" altLang="en-US" dirty="0">
                <a:solidFill>
                  <a:schemeClr val="accent6">
                    <a:lumMod val="75000"/>
                  </a:schemeClr>
                </a:solidFill>
              </a:rPr>
              <a:t>（</a:t>
            </a:r>
            <a:r>
              <a:rPr lang="en-US" altLang="zh-CN" dirty="0">
                <a:solidFill>
                  <a:schemeClr val="accent6">
                    <a:lumMod val="75000"/>
                  </a:schemeClr>
                </a:solidFill>
              </a:rPr>
              <a:t>3</a:t>
            </a:r>
            <a:r>
              <a:rPr lang="zh-CN" altLang="en-US" dirty="0">
                <a:solidFill>
                  <a:schemeClr val="accent6">
                    <a:lumMod val="75000"/>
                  </a:schemeClr>
                </a:solidFill>
              </a:rPr>
              <a:t>）</a:t>
            </a:r>
            <a:r>
              <a:rPr lang="en-US" altLang="zh-CN" dirty="0">
                <a:solidFill>
                  <a:schemeClr val="accent6">
                    <a:lumMod val="75000"/>
                  </a:schemeClr>
                </a:solidFill>
              </a:rPr>
              <a:t>Color</a:t>
            </a:r>
            <a:r>
              <a:rPr lang="zh-CN" altLang="en-US" dirty="0">
                <a:solidFill>
                  <a:schemeClr val="accent6">
                    <a:lumMod val="75000"/>
                  </a:schemeClr>
                </a:solidFill>
              </a:rPr>
              <a:t>：颜色</a:t>
            </a:r>
            <a:endParaRPr lang="zh-CN" altLang="en-US" dirty="0">
              <a:solidFill>
                <a:schemeClr val="accent6">
                  <a:lumMod val="75000"/>
                </a:schemeClr>
              </a:solidFill>
            </a:endParaRPr>
          </a:p>
          <a:p>
            <a:r>
              <a:rPr lang="zh-CN" altLang="en-US" dirty="0">
                <a:solidFill>
                  <a:schemeClr val="accent6">
                    <a:lumMod val="75000"/>
                  </a:schemeClr>
                </a:solidFill>
              </a:rPr>
              <a:t>（</a:t>
            </a:r>
            <a:r>
              <a:rPr lang="en-US" altLang="zh-CN" dirty="0">
                <a:solidFill>
                  <a:schemeClr val="accent6">
                    <a:lumMod val="75000"/>
                  </a:schemeClr>
                </a:solidFill>
              </a:rPr>
              <a:t>4</a:t>
            </a:r>
            <a:r>
              <a:rPr lang="zh-CN" altLang="en-US" dirty="0">
                <a:solidFill>
                  <a:schemeClr val="accent6">
                    <a:lumMod val="75000"/>
                  </a:schemeClr>
                </a:solidFill>
              </a:rPr>
              <a:t>）</a:t>
            </a:r>
            <a:r>
              <a:rPr lang="en-US" altLang="zh-CN" dirty="0">
                <a:solidFill>
                  <a:schemeClr val="accent6">
                    <a:lumMod val="75000"/>
                  </a:schemeClr>
                </a:solidFill>
              </a:rPr>
              <a:t>Marker</a:t>
            </a:r>
            <a:r>
              <a:rPr lang="zh-CN" altLang="en-US" dirty="0">
                <a:solidFill>
                  <a:schemeClr val="accent6">
                    <a:lumMod val="75000"/>
                  </a:schemeClr>
                </a:solidFill>
              </a:rPr>
              <a:t>：标记点的形状</a:t>
            </a:r>
            <a:endParaRPr lang="zh-CN" altLang="en-US" dirty="0">
              <a:solidFill>
                <a:schemeClr val="accent6">
                  <a:lumMod val="75000"/>
                </a:schemeClr>
              </a:solidFill>
            </a:endParaRPr>
          </a:p>
          <a:p>
            <a:r>
              <a:rPr lang="zh-CN" altLang="en-US" dirty="0">
                <a:solidFill>
                  <a:schemeClr val="accent6">
                    <a:lumMod val="75000"/>
                  </a:schemeClr>
                </a:solidFill>
              </a:rPr>
              <a:t>（</a:t>
            </a:r>
            <a:r>
              <a:rPr lang="en-US" altLang="zh-CN" dirty="0">
                <a:solidFill>
                  <a:schemeClr val="accent6">
                    <a:lumMod val="75000"/>
                  </a:schemeClr>
                </a:solidFill>
              </a:rPr>
              <a:t>5</a:t>
            </a:r>
            <a:r>
              <a:rPr lang="zh-CN" altLang="en-US" dirty="0">
                <a:solidFill>
                  <a:schemeClr val="accent6">
                    <a:lumMod val="75000"/>
                  </a:schemeClr>
                </a:solidFill>
              </a:rPr>
              <a:t>）</a:t>
            </a:r>
            <a:r>
              <a:rPr lang="en-US" altLang="zh-CN" dirty="0">
                <a:solidFill>
                  <a:schemeClr val="accent6">
                    <a:lumMod val="75000"/>
                  </a:schemeClr>
                </a:solidFill>
              </a:rPr>
              <a:t>label:</a:t>
            </a:r>
            <a:r>
              <a:rPr lang="zh-CN" altLang="en-US" dirty="0">
                <a:solidFill>
                  <a:schemeClr val="accent6">
                    <a:lumMod val="75000"/>
                  </a:schemeClr>
                </a:solidFill>
              </a:rPr>
              <a:t>用于图例的标签</a:t>
            </a:r>
            <a:endParaRPr lang="zh-CN" altLang="en-US" dirty="0">
              <a:solidFill>
                <a:schemeClr val="accent6">
                  <a:lumMod val="75000"/>
                </a:schemeClr>
              </a:solidFill>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275045" y="1541680"/>
            <a:ext cx="3201602" cy="2698911"/>
          </a:xfrm>
          <a:prstGeom prst="rect">
            <a:avLst/>
          </a:prstGeom>
        </p:spPr>
      </p:pic>
      <p:pic>
        <p:nvPicPr>
          <p:cNvPr id="7" name="图片 6"/>
          <p:cNvPicPr>
            <a:picLocks noChangeAspect="1"/>
          </p:cNvPicPr>
          <p:nvPr/>
        </p:nvPicPr>
        <p:blipFill>
          <a:blip r:embed="rId2"/>
          <a:stretch>
            <a:fillRect/>
          </a:stretch>
        </p:blipFill>
        <p:spPr>
          <a:xfrm>
            <a:off x="836402" y="4328325"/>
            <a:ext cx="9675160" cy="23711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33400" y="1402030"/>
            <a:ext cx="11178429" cy="4723632"/>
          </a:xfrm>
        </p:spPr>
        <p:txBody>
          <a:bodyPr/>
          <a:lstStyle/>
          <a:p>
            <a:pPr>
              <a:lnSpc>
                <a:spcPct val="150000"/>
              </a:lnSpc>
            </a:pPr>
            <a:r>
              <a:rPr lang="en-US" altLang="zh-CN" dirty="0"/>
              <a:t> </a:t>
            </a:r>
            <a:r>
              <a:rPr lang="en-US" altLang="zh-CN" dirty="0" err="1"/>
              <a:t>NumPy</a:t>
            </a:r>
            <a:r>
              <a:rPr lang="zh-CN" altLang="en-US" dirty="0"/>
              <a:t>模块是</a:t>
            </a:r>
            <a:r>
              <a:rPr lang="en-US" altLang="zh-CN" dirty="0"/>
              <a:t>Python</a:t>
            </a:r>
            <a:r>
              <a:rPr lang="zh-CN" altLang="en-US" dirty="0"/>
              <a:t>的一种开源的数值计算扩展，是一个用</a:t>
            </a:r>
            <a:r>
              <a:rPr lang="en-US" altLang="zh-CN" dirty="0"/>
              <a:t>python</a:t>
            </a:r>
            <a:r>
              <a:rPr lang="zh-CN" altLang="en-US" dirty="0"/>
              <a:t>实现的科学计算包，主要包括：</a:t>
            </a:r>
            <a:endParaRPr lang="zh-CN" altLang="en-US" dirty="0"/>
          </a:p>
          <a:p>
            <a:pPr lvl="1">
              <a:lnSpc>
                <a:spcPct val="150000"/>
              </a:lnSpc>
            </a:pPr>
            <a:r>
              <a:rPr lang="zh-CN" altLang="en-US" dirty="0"/>
              <a:t> 一个具有矢量算术运算和复杂广播能力的快速且节省空间的多维数组，称为</a:t>
            </a:r>
            <a:r>
              <a:rPr lang="en-US" altLang="zh-CN" b="1" dirty="0" err="1">
                <a:solidFill>
                  <a:srgbClr val="FF0000"/>
                </a:solidFill>
              </a:rPr>
              <a:t>ndarray</a:t>
            </a:r>
            <a:r>
              <a:rPr lang="en-US" altLang="zh-CN" dirty="0"/>
              <a:t>(N-dimensional array object)</a:t>
            </a:r>
            <a:endParaRPr lang="en-US" altLang="zh-CN" dirty="0"/>
          </a:p>
          <a:p>
            <a:pPr lvl="1">
              <a:lnSpc>
                <a:spcPct val="150000"/>
              </a:lnSpc>
            </a:pPr>
            <a:r>
              <a:rPr lang="en-US" altLang="zh-CN" dirty="0"/>
              <a:t> </a:t>
            </a:r>
            <a:r>
              <a:rPr lang="zh-CN" altLang="en-US" dirty="0"/>
              <a:t>用于对整组数据进行快速运算的标准数学函数：</a:t>
            </a:r>
            <a:r>
              <a:rPr lang="en-US" altLang="zh-CN" b="1" dirty="0" err="1">
                <a:solidFill>
                  <a:srgbClr val="FF0000"/>
                </a:solidFill>
              </a:rPr>
              <a:t>ufunc</a:t>
            </a:r>
            <a:r>
              <a:rPr lang="en-US" altLang="zh-CN" dirty="0"/>
              <a:t>(universal function object)</a:t>
            </a:r>
            <a:endParaRPr lang="en-US" altLang="zh-CN" dirty="0"/>
          </a:p>
          <a:p>
            <a:pPr lvl="1">
              <a:lnSpc>
                <a:spcPct val="150000"/>
              </a:lnSpc>
            </a:pPr>
            <a:r>
              <a:rPr lang="en-US" altLang="zh-CN" dirty="0"/>
              <a:t> </a:t>
            </a:r>
            <a:r>
              <a:rPr lang="zh-CN" altLang="en-US" dirty="0"/>
              <a:t>实用的线性代数、傅里叶变换和随机数生成函数。</a:t>
            </a:r>
            <a:endParaRPr lang="zh-CN" altLang="en-US" dirty="0"/>
          </a:p>
          <a:p>
            <a:pPr lvl="1">
              <a:lnSpc>
                <a:spcPct val="150000"/>
              </a:lnSpc>
            </a:pPr>
            <a:r>
              <a:rPr lang="zh-CN" altLang="en-US" dirty="0"/>
              <a:t> </a:t>
            </a:r>
            <a:r>
              <a:rPr lang="en-US" altLang="zh-CN" dirty="0" err="1"/>
              <a:t>NumPy</a:t>
            </a:r>
            <a:r>
              <a:rPr lang="zh-CN" altLang="en-US" dirty="0"/>
              <a:t>和稀疏矩阵的运算包</a:t>
            </a:r>
            <a:r>
              <a:rPr lang="en-US" altLang="zh-CN" dirty="0" err="1"/>
              <a:t>Scipy</a:t>
            </a:r>
            <a:r>
              <a:rPr lang="zh-CN" altLang="en-US" dirty="0"/>
              <a:t>配合使用更加方便。</a:t>
            </a:r>
            <a:endParaRPr lang="zh-CN" altLang="en-US" dirty="0"/>
          </a:p>
        </p:txBody>
      </p:sp>
      <p:sp>
        <p:nvSpPr>
          <p:cNvPr id="3" name="标题 2"/>
          <p:cNvSpPr>
            <a:spLocks noGrp="1"/>
          </p:cNvSpPr>
          <p:nvPr>
            <p:ph type="title"/>
          </p:nvPr>
        </p:nvSpPr>
        <p:spPr>
          <a:xfrm>
            <a:off x="1003300" y="409575"/>
            <a:ext cx="8229600" cy="752475"/>
          </a:xfrm>
        </p:spPr>
        <p:txBody>
          <a:bodyPr>
            <a:normAutofit/>
          </a:bodyPr>
          <a:lstStyle/>
          <a:p>
            <a:pPr algn="l"/>
            <a:r>
              <a:rPr lang="en-US" sz="3600" dirty="0" err="1"/>
              <a:t>NumPy</a:t>
            </a:r>
            <a:r>
              <a:rPr lang="zh-CN" altLang="en-US" sz="3600" dirty="0"/>
              <a:t>模块</a:t>
            </a:r>
            <a:endParaRPr lang="zh-CN" altLang="en-US" sz="36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43000" y="439738"/>
            <a:ext cx="8229600" cy="752475"/>
          </a:xfrm>
        </p:spPr>
        <p:txBody>
          <a:bodyPr/>
          <a:lstStyle/>
          <a:p>
            <a:pPr algn="l"/>
            <a:r>
              <a:rPr lang="en-US" altLang="zh-CN" dirty="0" err="1">
                <a:sym typeface="+mn-ea"/>
              </a:rPr>
              <a:t>matplotlib</a:t>
            </a:r>
            <a:r>
              <a:rPr lang="zh-CN" altLang="en-US" dirty="0">
                <a:sym typeface="+mn-ea"/>
              </a:rPr>
              <a:t>：刻度、标题、标签和图例</a:t>
            </a:r>
            <a:endParaRPr lang="zh-CN" altLang="en-US" dirty="0">
              <a:sym typeface="+mn-ea"/>
            </a:endParaRPr>
          </a:p>
        </p:txBody>
      </p:sp>
      <p:sp>
        <p:nvSpPr>
          <p:cNvPr id="2" name="矩形 1"/>
          <p:cNvSpPr/>
          <p:nvPr/>
        </p:nvSpPr>
        <p:spPr>
          <a:xfrm>
            <a:off x="912624" y="1108768"/>
            <a:ext cx="10150778" cy="5169535"/>
          </a:xfrm>
          <a:prstGeom prst="rect">
            <a:avLst/>
          </a:prstGeom>
        </p:spPr>
        <p:txBody>
          <a:bodyPr wrap="square">
            <a:spAutoFit/>
          </a:bodyPr>
          <a:lstStyle/>
          <a:p>
            <a:r>
              <a:rPr lang="zh-CN" altLang="en-US" sz="2400" dirty="0">
                <a:solidFill>
                  <a:schemeClr val="accent6">
                    <a:lumMod val="75000"/>
                  </a:schemeClr>
                </a:solidFill>
              </a:rPr>
              <a:t>legend </a:t>
            </a:r>
            <a:r>
              <a:rPr lang="en-US" altLang="zh-CN" sz="2400" dirty="0">
                <a:solidFill>
                  <a:schemeClr val="accent6">
                    <a:lumMod val="75000"/>
                  </a:schemeClr>
                </a:solidFill>
              </a:rPr>
              <a:t>()</a:t>
            </a:r>
            <a:r>
              <a:rPr lang="zh-CN" altLang="en-US" sz="2400" dirty="0">
                <a:solidFill>
                  <a:schemeClr val="accent6">
                    <a:lumMod val="75000"/>
                  </a:schemeClr>
                </a:solidFill>
              </a:rPr>
              <a:t>：生成默认图例</a:t>
            </a:r>
            <a:r>
              <a:rPr lang="en-US" altLang="zh-CN" sz="2400" dirty="0">
                <a:solidFill>
                  <a:schemeClr val="accent6">
                    <a:lumMod val="75000"/>
                  </a:schemeClr>
                </a:solidFill>
              </a:rPr>
              <a:t>,</a:t>
            </a:r>
            <a:r>
              <a:rPr lang="zh-CN" altLang="en-US" sz="2400" dirty="0">
                <a:solidFill>
                  <a:schemeClr val="accent6">
                    <a:lumMod val="75000"/>
                  </a:schemeClr>
                </a:solidFill>
              </a:rPr>
              <a:t> </a:t>
            </a:r>
            <a:r>
              <a:rPr lang="en-US" altLang="zh-CN" sz="2400" dirty="0" err="1">
                <a:solidFill>
                  <a:schemeClr val="accent6">
                    <a:lumMod val="75000"/>
                  </a:schemeClr>
                </a:solidFill>
              </a:rPr>
              <a:t>matplotlib</a:t>
            </a:r>
            <a:r>
              <a:rPr lang="en-US" altLang="zh-CN" sz="2400" dirty="0">
                <a:solidFill>
                  <a:schemeClr val="accent6">
                    <a:lumMod val="75000"/>
                  </a:schemeClr>
                </a:solidFill>
              </a:rPr>
              <a:t> </a:t>
            </a:r>
            <a:r>
              <a:rPr lang="zh-CN" altLang="en-US" sz="2400" dirty="0">
                <a:solidFill>
                  <a:schemeClr val="accent6">
                    <a:lumMod val="75000"/>
                  </a:schemeClr>
                </a:solidFill>
              </a:rPr>
              <a:t>中的 </a:t>
            </a:r>
            <a:r>
              <a:rPr lang="en-US" altLang="zh-CN" sz="2400" dirty="0">
                <a:solidFill>
                  <a:schemeClr val="accent6">
                    <a:lumMod val="75000"/>
                  </a:schemeClr>
                </a:solidFill>
              </a:rPr>
              <a:t>legend </a:t>
            </a:r>
            <a:r>
              <a:rPr lang="zh-CN" altLang="en-US" sz="2400" dirty="0">
                <a:solidFill>
                  <a:schemeClr val="accent6">
                    <a:lumMod val="75000"/>
                  </a:schemeClr>
                </a:solidFill>
              </a:rPr>
              <a:t>图例就是为了帮我们展示出每个数据对应的图像名称</a:t>
            </a:r>
            <a:r>
              <a:rPr lang="en-US" altLang="zh-CN" sz="2400" dirty="0">
                <a:solidFill>
                  <a:schemeClr val="accent6">
                    <a:lumMod val="75000"/>
                  </a:schemeClr>
                </a:solidFill>
              </a:rPr>
              <a:t>. </a:t>
            </a:r>
            <a:r>
              <a:rPr lang="zh-CN" altLang="en-US" sz="2400" dirty="0">
                <a:solidFill>
                  <a:schemeClr val="accent6">
                    <a:lumMod val="75000"/>
                  </a:schemeClr>
                </a:solidFill>
              </a:rPr>
              <a:t>更好的让读者认识到你的数据结构</a:t>
            </a:r>
            <a:r>
              <a:rPr lang="en-US" altLang="zh-CN" sz="2400" dirty="0">
                <a:solidFill>
                  <a:schemeClr val="accent6">
                    <a:lumMod val="75000"/>
                  </a:schemeClr>
                </a:solidFill>
              </a:rPr>
              <a:t>.</a:t>
            </a:r>
            <a:endParaRPr lang="en-US" altLang="zh-CN" sz="2400" dirty="0">
              <a:solidFill>
                <a:schemeClr val="accent6">
                  <a:lumMod val="75000"/>
                </a:schemeClr>
              </a:solidFill>
            </a:endParaRPr>
          </a:p>
          <a:p>
            <a:endParaRPr lang="en-US" altLang="zh-CN" sz="2400" dirty="0">
              <a:solidFill>
                <a:schemeClr val="accent6">
                  <a:lumMod val="75000"/>
                </a:schemeClr>
              </a:solidFill>
            </a:endParaRPr>
          </a:p>
          <a:p>
            <a:r>
              <a:rPr lang="en-US" altLang="zh-CN" sz="2400" dirty="0" err="1">
                <a:solidFill>
                  <a:schemeClr val="accent6">
                    <a:lumMod val="75000"/>
                  </a:schemeClr>
                </a:solidFill>
              </a:rPr>
              <a:t>xlabel</a:t>
            </a:r>
            <a:r>
              <a:rPr lang="zh-CN" altLang="en-US" sz="2400" dirty="0">
                <a:solidFill>
                  <a:schemeClr val="accent6">
                    <a:lumMod val="75000"/>
                  </a:schemeClr>
                </a:solidFill>
              </a:rPr>
              <a:t>、</a:t>
            </a:r>
            <a:r>
              <a:rPr lang="en-US" altLang="zh-CN" sz="2400" dirty="0" err="1">
                <a:solidFill>
                  <a:schemeClr val="accent6">
                    <a:lumMod val="75000"/>
                  </a:schemeClr>
                </a:solidFill>
              </a:rPr>
              <a:t>ylabel</a:t>
            </a:r>
            <a:r>
              <a:rPr lang="en-US" altLang="zh-CN" sz="2400" dirty="0">
                <a:solidFill>
                  <a:schemeClr val="accent6">
                    <a:lumMod val="75000"/>
                  </a:schemeClr>
                </a:solidFill>
              </a:rPr>
              <a:t>:</a:t>
            </a:r>
            <a:r>
              <a:rPr lang="zh-CN" altLang="en-US" sz="2400" dirty="0">
                <a:solidFill>
                  <a:schemeClr val="accent6">
                    <a:lumMod val="75000"/>
                  </a:schemeClr>
                </a:solidFill>
              </a:rPr>
              <a:t>设置</a:t>
            </a:r>
            <a:r>
              <a:rPr lang="en-US" altLang="zh-CN" sz="2400" dirty="0">
                <a:solidFill>
                  <a:schemeClr val="accent6">
                    <a:lumMod val="75000"/>
                  </a:schemeClr>
                </a:solidFill>
              </a:rPr>
              <a:t>X</a:t>
            </a:r>
            <a:r>
              <a:rPr lang="zh-CN" altLang="en-US" sz="2400" dirty="0">
                <a:solidFill>
                  <a:schemeClr val="accent6">
                    <a:lumMod val="75000"/>
                  </a:schemeClr>
                </a:solidFill>
              </a:rPr>
              <a:t>轴</a:t>
            </a:r>
            <a:r>
              <a:rPr lang="en-US" altLang="zh-CN" sz="2400" dirty="0">
                <a:solidFill>
                  <a:schemeClr val="accent6">
                    <a:lumMod val="75000"/>
                  </a:schemeClr>
                </a:solidFill>
              </a:rPr>
              <a:t>Y</a:t>
            </a:r>
            <a:r>
              <a:rPr lang="zh-CN" altLang="en-US" sz="2400" dirty="0">
                <a:solidFill>
                  <a:schemeClr val="accent6">
                    <a:lumMod val="75000"/>
                  </a:schemeClr>
                </a:solidFill>
              </a:rPr>
              <a:t>轴标签 </a:t>
            </a:r>
            <a:endParaRPr lang="en-US" altLang="zh-CN" sz="2400" dirty="0">
              <a:solidFill>
                <a:schemeClr val="accent6">
                  <a:lumMod val="75000"/>
                </a:schemeClr>
              </a:solidFill>
            </a:endParaRPr>
          </a:p>
          <a:p>
            <a:r>
              <a:rPr lang="en-US" altLang="zh-CN" sz="2400" dirty="0">
                <a:solidFill>
                  <a:schemeClr val="accent6">
                    <a:lumMod val="75000"/>
                  </a:schemeClr>
                </a:solidFill>
              </a:rPr>
              <a:t>title</a:t>
            </a:r>
            <a:r>
              <a:rPr lang="zh-CN" altLang="en-US" sz="2400" dirty="0">
                <a:solidFill>
                  <a:schemeClr val="accent6">
                    <a:lumMod val="75000"/>
                  </a:schemeClr>
                </a:solidFill>
              </a:rPr>
              <a:t>：设置标题</a:t>
            </a:r>
            <a:endParaRPr lang="en-US" altLang="zh-CN" sz="2400" dirty="0">
              <a:solidFill>
                <a:schemeClr val="accent6">
                  <a:lumMod val="75000"/>
                </a:schemeClr>
              </a:solidFill>
            </a:endParaRPr>
          </a:p>
          <a:p>
            <a:r>
              <a:rPr lang="en-US" altLang="zh-CN" sz="2400" dirty="0" err="1">
                <a:solidFill>
                  <a:schemeClr val="accent6">
                    <a:lumMod val="75000"/>
                  </a:schemeClr>
                </a:solidFill>
              </a:rPr>
              <a:t>xlim</a:t>
            </a:r>
            <a:r>
              <a:rPr lang="zh-CN" altLang="en-US" sz="2400" dirty="0">
                <a:solidFill>
                  <a:schemeClr val="accent6">
                    <a:lumMod val="75000"/>
                  </a:schemeClr>
                </a:solidFill>
              </a:rPr>
              <a:t>、</a:t>
            </a:r>
            <a:r>
              <a:rPr lang="en-US" altLang="zh-CN" sz="2400" dirty="0" err="1">
                <a:solidFill>
                  <a:schemeClr val="accent6">
                    <a:lumMod val="75000"/>
                  </a:schemeClr>
                </a:solidFill>
              </a:rPr>
              <a:t>ylim</a:t>
            </a:r>
            <a:r>
              <a:rPr lang="zh-CN" altLang="en-US" sz="2400" dirty="0">
                <a:solidFill>
                  <a:schemeClr val="accent6">
                    <a:lumMod val="75000"/>
                  </a:schemeClr>
                </a:solidFill>
              </a:rPr>
              <a:t>：控制图标的范围</a:t>
            </a:r>
            <a:endParaRPr lang="en-US" altLang="zh-CN" sz="2400" dirty="0">
              <a:solidFill>
                <a:schemeClr val="accent6">
                  <a:lumMod val="75000"/>
                </a:schemeClr>
              </a:solidFill>
            </a:endParaRPr>
          </a:p>
          <a:p>
            <a:r>
              <a:rPr lang="en-US" altLang="zh-CN" sz="2400" dirty="0" err="1">
                <a:solidFill>
                  <a:schemeClr val="accent6">
                    <a:lumMod val="75000"/>
                  </a:schemeClr>
                </a:solidFill>
              </a:rPr>
              <a:t>xticks</a:t>
            </a:r>
            <a:r>
              <a:rPr lang="zh-CN" altLang="en-US" sz="2400" dirty="0">
                <a:solidFill>
                  <a:schemeClr val="accent6">
                    <a:lumMod val="75000"/>
                  </a:schemeClr>
                </a:solidFill>
              </a:rPr>
              <a:t>、</a:t>
            </a:r>
            <a:r>
              <a:rPr lang="en-US" altLang="zh-CN" sz="2400" dirty="0" err="1">
                <a:solidFill>
                  <a:schemeClr val="accent6">
                    <a:lumMod val="75000"/>
                  </a:schemeClr>
                </a:solidFill>
              </a:rPr>
              <a:t>yticks</a:t>
            </a:r>
            <a:r>
              <a:rPr lang="en-US" altLang="zh-CN" sz="2400" dirty="0">
                <a:solidFill>
                  <a:schemeClr val="accent6">
                    <a:lumMod val="75000"/>
                  </a:schemeClr>
                </a:solidFill>
              </a:rPr>
              <a:t>: </a:t>
            </a:r>
            <a:r>
              <a:rPr lang="zh-CN" altLang="en-US" sz="2400" dirty="0">
                <a:solidFill>
                  <a:schemeClr val="accent6">
                    <a:lumMod val="75000"/>
                  </a:schemeClr>
                </a:solidFill>
              </a:rPr>
              <a:t>控制图标的刻度</a:t>
            </a:r>
            <a:endParaRPr lang="en-US" altLang="zh-CN" sz="2400" dirty="0">
              <a:solidFill>
                <a:schemeClr val="accent6">
                  <a:lumMod val="75000"/>
                </a:schemeClr>
              </a:solidFill>
            </a:endParaRPr>
          </a:p>
          <a:p>
            <a:r>
              <a:rPr lang="en-US" altLang="zh-CN" sz="2400" dirty="0" err="1">
                <a:solidFill>
                  <a:schemeClr val="accent6">
                    <a:lumMod val="75000"/>
                  </a:schemeClr>
                </a:solidFill>
              </a:rPr>
              <a:t>gca</a:t>
            </a:r>
            <a:r>
              <a:rPr lang="zh-CN" altLang="en-US" sz="2400" dirty="0">
                <a:solidFill>
                  <a:schemeClr val="accent6">
                    <a:lumMod val="75000"/>
                  </a:schemeClr>
                </a:solidFill>
              </a:rPr>
              <a:t>获取当前坐标轴信息。使用</a:t>
            </a:r>
            <a:r>
              <a:rPr lang="en-US" altLang="zh-CN" sz="2400" dirty="0">
                <a:solidFill>
                  <a:schemeClr val="accent6">
                    <a:lumMod val="75000"/>
                  </a:schemeClr>
                </a:solidFill>
              </a:rPr>
              <a:t>spines</a:t>
            </a:r>
            <a:r>
              <a:rPr lang="zh-CN" altLang="en-US" sz="2400" dirty="0">
                <a:solidFill>
                  <a:schemeClr val="accent6">
                    <a:lumMod val="75000"/>
                  </a:schemeClr>
                </a:solidFill>
              </a:rPr>
              <a:t>设置边框</a:t>
            </a:r>
            <a:r>
              <a:rPr lang="en-US" altLang="zh-CN" sz="2400" dirty="0">
                <a:solidFill>
                  <a:schemeClr val="accent6">
                    <a:lumMod val="75000"/>
                  </a:schemeClr>
                </a:solidFill>
              </a:rPr>
              <a:t>,</a:t>
            </a:r>
            <a:r>
              <a:rPr lang="zh-CN" altLang="en-US" sz="2400" dirty="0">
                <a:solidFill>
                  <a:schemeClr val="accent6">
                    <a:lumMod val="75000"/>
                  </a:schemeClr>
                </a:solidFill>
              </a:rPr>
              <a:t>使用</a:t>
            </a:r>
            <a:r>
              <a:rPr lang="en-US" altLang="zh-CN" sz="2400" dirty="0" err="1">
                <a:solidFill>
                  <a:schemeClr val="accent6">
                    <a:lumMod val="75000"/>
                  </a:schemeClr>
                </a:solidFill>
              </a:rPr>
              <a:t>set_color</a:t>
            </a:r>
            <a:r>
              <a:rPr lang="zh-CN" altLang="en-US" sz="2400" dirty="0">
                <a:solidFill>
                  <a:schemeClr val="accent6">
                    <a:lumMod val="75000"/>
                  </a:schemeClr>
                </a:solidFill>
              </a:rPr>
              <a:t>设置边框颜色：默认白色</a:t>
            </a:r>
            <a:endParaRPr lang="en-US" altLang="zh-CN" sz="2400" dirty="0">
              <a:solidFill>
                <a:schemeClr val="accent6">
                  <a:lumMod val="75000"/>
                </a:schemeClr>
              </a:solidFill>
            </a:endParaRPr>
          </a:p>
          <a:p>
            <a:endParaRPr lang="en-US" altLang="zh-CN" sz="2400" dirty="0">
              <a:solidFill>
                <a:schemeClr val="accent6">
                  <a:lumMod val="75000"/>
                </a:schemeClr>
              </a:solidFill>
            </a:endParaRPr>
          </a:p>
          <a:p>
            <a:r>
              <a:rPr lang="zh-CN" altLang="en-US" sz="2400" dirty="0">
                <a:solidFill>
                  <a:schemeClr val="accent6">
                    <a:lumMod val="75000"/>
                  </a:schemeClr>
                </a:solidFill>
              </a:rPr>
              <a:t>解决中文显示问题 导入</a:t>
            </a:r>
            <a:r>
              <a:rPr lang="en-US" altLang="zh-CN" sz="2400" dirty="0">
                <a:solidFill>
                  <a:schemeClr val="accent6">
                    <a:lumMod val="75000"/>
                  </a:schemeClr>
                </a:solidFill>
              </a:rPr>
              <a:t>matplotlib</a:t>
            </a:r>
            <a:r>
              <a:rPr lang="zh-CN" altLang="en-US" sz="2400" dirty="0">
                <a:solidFill>
                  <a:schemeClr val="accent6">
                    <a:lumMod val="75000"/>
                  </a:schemeClr>
                </a:solidFill>
              </a:rPr>
              <a:t>包</a:t>
            </a:r>
            <a:endParaRPr lang="zh-CN" altLang="en-US" sz="2400" dirty="0">
              <a:solidFill>
                <a:schemeClr val="accent6">
                  <a:lumMod val="75000"/>
                </a:schemeClr>
              </a:solidFill>
            </a:endParaRPr>
          </a:p>
          <a:p>
            <a:r>
              <a:rPr lang="en-US" altLang="zh-CN" sz="2400" dirty="0" err="1">
                <a:solidFill>
                  <a:schemeClr val="accent6">
                    <a:lumMod val="75000"/>
                  </a:schemeClr>
                </a:solidFill>
              </a:rPr>
              <a:t>mpl.rcParams</a:t>
            </a:r>
            <a:r>
              <a:rPr lang="en-US" altLang="zh-CN" sz="2400" dirty="0">
                <a:solidFill>
                  <a:schemeClr val="accent6">
                    <a:lumMod val="75000"/>
                  </a:schemeClr>
                </a:solidFill>
              </a:rPr>
              <a:t>['</a:t>
            </a:r>
            <a:r>
              <a:rPr lang="en-US" altLang="zh-CN" sz="2400" dirty="0" err="1">
                <a:solidFill>
                  <a:schemeClr val="accent6">
                    <a:lumMod val="75000"/>
                  </a:schemeClr>
                </a:solidFill>
              </a:rPr>
              <a:t>font.sans</a:t>
            </a:r>
            <a:r>
              <a:rPr lang="en-US" altLang="zh-CN" sz="2400" dirty="0">
                <a:solidFill>
                  <a:schemeClr val="accent6">
                    <a:lumMod val="75000"/>
                  </a:schemeClr>
                </a:solidFill>
              </a:rPr>
              <a:t>-serif'] = ['</a:t>
            </a:r>
            <a:r>
              <a:rPr lang="en-US" altLang="zh-CN" sz="2400" dirty="0" err="1">
                <a:solidFill>
                  <a:schemeClr val="accent6">
                    <a:lumMod val="75000"/>
                  </a:schemeClr>
                </a:solidFill>
              </a:rPr>
              <a:t>SimHei</a:t>
            </a:r>
            <a:r>
              <a:rPr lang="en-US" altLang="zh-CN" sz="2400" dirty="0">
                <a:solidFill>
                  <a:schemeClr val="accent6">
                    <a:lumMod val="75000"/>
                  </a:schemeClr>
                </a:solidFill>
              </a:rPr>
              <a:t>']</a:t>
            </a:r>
            <a:endParaRPr lang="en-US" altLang="zh-CN" sz="2400" dirty="0">
              <a:solidFill>
                <a:schemeClr val="accent6">
                  <a:lumMod val="75000"/>
                </a:schemeClr>
              </a:solidFill>
            </a:endParaRPr>
          </a:p>
          <a:p>
            <a:r>
              <a:rPr lang="en-US" altLang="zh-CN" sz="2400" dirty="0" err="1">
                <a:solidFill>
                  <a:schemeClr val="accent6">
                    <a:lumMod val="75000"/>
                  </a:schemeClr>
                </a:solidFill>
              </a:rPr>
              <a:t>mpl.rcParams</a:t>
            </a:r>
            <a:r>
              <a:rPr lang="en-US" altLang="zh-CN" sz="2400" dirty="0">
                <a:solidFill>
                  <a:schemeClr val="accent6">
                    <a:lumMod val="75000"/>
                  </a:schemeClr>
                </a:solidFill>
              </a:rPr>
              <a:t>['</a:t>
            </a:r>
            <a:r>
              <a:rPr lang="en-US" altLang="zh-CN" sz="2400" dirty="0" err="1">
                <a:solidFill>
                  <a:schemeClr val="accent6">
                    <a:lumMod val="75000"/>
                  </a:schemeClr>
                </a:solidFill>
              </a:rPr>
              <a:t>axes.unicode_minus</a:t>
            </a:r>
            <a:r>
              <a:rPr lang="en-US" altLang="zh-CN" sz="2400" dirty="0">
                <a:solidFill>
                  <a:schemeClr val="accent6">
                    <a:lumMod val="75000"/>
                  </a:schemeClr>
                </a:solidFill>
              </a:rPr>
              <a:t>'] = False</a:t>
            </a:r>
            <a:endParaRPr lang="en-US" altLang="zh-CN" sz="2400" dirty="0">
              <a:solidFill>
                <a:schemeClr val="accent6">
                  <a:lumMod val="75000"/>
                </a:schemeClr>
              </a:solidFill>
            </a:endParaRPr>
          </a:p>
          <a:p>
            <a:endParaRPr lang="zh-CN" altLang="en-US" dirty="0">
              <a:solidFill>
                <a:schemeClr val="accent6">
                  <a:lumMod val="75000"/>
                </a:schemeClr>
              </a:solidFill>
            </a:endParaRPr>
          </a:p>
        </p:txBody>
      </p:sp>
      <p:pic>
        <p:nvPicPr>
          <p:cNvPr id="4" name="图片 3"/>
          <p:cNvPicPr>
            <a:picLocks noChangeAspect="1"/>
          </p:cNvPicPr>
          <p:nvPr/>
        </p:nvPicPr>
        <p:blipFill>
          <a:blip r:embed="rId1"/>
          <a:stretch>
            <a:fillRect/>
          </a:stretch>
        </p:blipFill>
        <p:spPr>
          <a:xfrm>
            <a:off x="3576304" y="4220905"/>
            <a:ext cx="3332978" cy="676118"/>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30300" y="439738"/>
            <a:ext cx="8229600" cy="752475"/>
          </a:xfrm>
        </p:spPr>
        <p:txBody>
          <a:bodyPr/>
          <a:lstStyle/>
          <a:p>
            <a:pPr algn="l"/>
            <a:r>
              <a:rPr lang="en-US" altLang="zh-CN" dirty="0" err="1">
                <a:sym typeface="+mn-ea"/>
              </a:rPr>
              <a:t>matplotlib</a:t>
            </a:r>
            <a:r>
              <a:rPr lang="zh-CN" altLang="en-US" dirty="0">
                <a:sym typeface="+mn-ea"/>
              </a:rPr>
              <a:t>：刻度、标题、标签和图例</a:t>
            </a:r>
            <a:endParaRPr lang="en-US" altLang="zh-CN" dirty="0">
              <a:sym typeface="+mn-ea"/>
            </a:endParaRPr>
          </a:p>
        </p:txBody>
      </p:sp>
      <p:sp>
        <p:nvSpPr>
          <p:cNvPr id="6" name="矩形 5"/>
          <p:cNvSpPr/>
          <p:nvPr/>
        </p:nvSpPr>
        <p:spPr>
          <a:xfrm>
            <a:off x="624658" y="1015978"/>
            <a:ext cx="10412184" cy="1200051"/>
          </a:xfrm>
          <a:prstGeom prst="rect">
            <a:avLst/>
          </a:prstGeom>
        </p:spPr>
        <p:txBody>
          <a:bodyPr wrap="square">
            <a:spAutoFit/>
          </a:bodyPr>
          <a:lstStyle/>
          <a:p>
            <a:endParaRPr lang="en-US" altLang="zh-CN" dirty="0"/>
          </a:p>
          <a:p>
            <a:endParaRPr lang="zh-CN" altLang="en-US" dirty="0">
              <a:solidFill>
                <a:schemeClr val="accent6">
                  <a:lumMod val="75000"/>
                </a:schemeClr>
              </a:solidFill>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329035" y="1006812"/>
            <a:ext cx="7003431" cy="5930108"/>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439738"/>
            <a:ext cx="8229600" cy="752475"/>
          </a:xfrm>
        </p:spPr>
        <p:txBody>
          <a:bodyPr/>
          <a:lstStyle/>
          <a:p>
            <a:pPr algn="l"/>
            <a:r>
              <a:rPr lang="en-US" altLang="zh-CN" dirty="0" err="1">
                <a:sym typeface="+mn-ea"/>
              </a:rPr>
              <a:t>matplotlib</a:t>
            </a:r>
            <a:r>
              <a:rPr lang="zh-CN" altLang="en-US" dirty="0">
                <a:sym typeface="+mn-ea"/>
              </a:rPr>
              <a:t>：刻度、标题、标签和图例</a:t>
            </a:r>
            <a:endParaRPr lang="en-US" altLang="zh-CN" dirty="0">
              <a:sym typeface="+mn-ea"/>
            </a:endParaRPr>
          </a:p>
        </p:txBody>
      </p:sp>
      <p:sp>
        <p:nvSpPr>
          <p:cNvPr id="6" name="矩形 5"/>
          <p:cNvSpPr/>
          <p:nvPr/>
        </p:nvSpPr>
        <p:spPr>
          <a:xfrm>
            <a:off x="624658" y="1015978"/>
            <a:ext cx="10412184" cy="1200051"/>
          </a:xfrm>
          <a:prstGeom prst="rect">
            <a:avLst/>
          </a:prstGeom>
        </p:spPr>
        <p:txBody>
          <a:bodyPr wrap="square">
            <a:spAutoFit/>
          </a:bodyPr>
          <a:lstStyle/>
          <a:p>
            <a:endParaRPr lang="en-US" altLang="zh-CN" dirty="0"/>
          </a:p>
          <a:p>
            <a:endParaRPr lang="zh-CN" altLang="en-US" dirty="0">
              <a:solidFill>
                <a:schemeClr val="accent6">
                  <a:lumMod val="75000"/>
                </a:schemeClr>
              </a:solidFill>
            </a:endParaRPr>
          </a:p>
          <a:p>
            <a:endParaRPr lang="en-US" altLang="zh-CN" dirty="0">
              <a:solidFill>
                <a:schemeClr val="accent6">
                  <a:lumMod val="75000"/>
                </a:schemeClr>
              </a:solidFill>
              <a:latin typeface="微软雅黑" panose="020B0503020204020204" pitchFamily="34" charset="-122"/>
              <a:ea typeface="微软雅黑" panose="020B0503020204020204" pitchFamily="34" charset="-122"/>
            </a:endParaRPr>
          </a:p>
          <a:p>
            <a:endParaRPr lang="zh-CN" altLang="en-US"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778694" y="1197269"/>
            <a:ext cx="6104112" cy="5161355"/>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marL="0" indent="0">
              <a:lnSpc>
                <a:spcPct val="150000"/>
              </a:lnSpc>
              <a:buNone/>
            </a:pPr>
            <a:r>
              <a:rPr lang="en-US" altLang="zh-CN" dirty="0">
                <a:solidFill>
                  <a:schemeClr val="accent6">
                    <a:lumMod val="75000"/>
                  </a:schemeClr>
                </a:solidFill>
              </a:rPr>
              <a:t>Subplot</a:t>
            </a:r>
            <a:r>
              <a:rPr lang="zh-CN" altLang="en-US" dirty="0">
                <a:solidFill>
                  <a:schemeClr val="accent6">
                    <a:lumMod val="75000"/>
                  </a:schemeClr>
                </a:solidFill>
              </a:rPr>
              <a:t>：子图，</a:t>
            </a:r>
            <a:r>
              <a:rPr lang="en-US" altLang="zh-CN" dirty="0">
                <a:solidFill>
                  <a:schemeClr val="accent6">
                    <a:lumMod val="75000"/>
                  </a:schemeClr>
                </a:solidFill>
              </a:rPr>
              <a:t>figure</a:t>
            </a:r>
            <a:r>
              <a:rPr lang="zh-CN" altLang="en-US" dirty="0">
                <a:solidFill>
                  <a:schemeClr val="accent6">
                    <a:lumMod val="75000"/>
                  </a:schemeClr>
                </a:solidFill>
              </a:rPr>
              <a:t>对象下创建一个或多个</a:t>
            </a:r>
            <a:r>
              <a:rPr lang="en-US" altLang="zh-CN" dirty="0">
                <a:solidFill>
                  <a:schemeClr val="accent6">
                    <a:lumMod val="75000"/>
                  </a:schemeClr>
                </a:solidFill>
              </a:rPr>
              <a:t>subplot</a:t>
            </a:r>
            <a:r>
              <a:rPr lang="zh-CN" altLang="en-US" dirty="0">
                <a:solidFill>
                  <a:schemeClr val="accent6">
                    <a:lumMod val="75000"/>
                  </a:schemeClr>
                </a:solidFill>
              </a:rPr>
              <a:t>对象</a:t>
            </a:r>
            <a:r>
              <a:rPr lang="en-US" altLang="zh-CN" dirty="0">
                <a:solidFill>
                  <a:schemeClr val="accent6">
                    <a:lumMod val="75000"/>
                  </a:schemeClr>
                </a:solidFill>
              </a:rPr>
              <a:t>(</a:t>
            </a:r>
            <a:r>
              <a:rPr lang="zh-CN" altLang="en-US" dirty="0">
                <a:solidFill>
                  <a:schemeClr val="accent6">
                    <a:lumMod val="75000"/>
                  </a:schemeClr>
                </a:solidFill>
              </a:rPr>
              <a:t>即</a:t>
            </a:r>
            <a:r>
              <a:rPr lang="en-US" altLang="zh-CN" dirty="0">
                <a:solidFill>
                  <a:schemeClr val="accent6">
                    <a:lumMod val="75000"/>
                  </a:schemeClr>
                </a:solidFill>
              </a:rPr>
              <a:t>axes)</a:t>
            </a:r>
            <a:r>
              <a:rPr lang="zh-CN" altLang="en-US" dirty="0">
                <a:solidFill>
                  <a:schemeClr val="accent6">
                    <a:lumMod val="75000"/>
                  </a:schemeClr>
                </a:solidFill>
              </a:rPr>
              <a:t>用于绘制图像。</a:t>
            </a:r>
            <a:endParaRPr lang="en-US" altLang="zh-CN" dirty="0">
              <a:solidFill>
                <a:schemeClr val="accent6">
                  <a:lumMod val="75000"/>
                </a:schemeClr>
              </a:solidFill>
            </a:endParaRPr>
          </a:p>
          <a:p>
            <a:pPr marL="0" indent="0">
              <a:lnSpc>
                <a:spcPct val="150000"/>
              </a:lnSpc>
              <a:buNone/>
            </a:pPr>
            <a:r>
              <a:rPr lang="en-US" altLang="zh-CN" dirty="0">
                <a:solidFill>
                  <a:schemeClr val="accent6">
                    <a:lumMod val="75000"/>
                  </a:schemeClr>
                </a:solidFill>
              </a:rPr>
              <a:t>subplot(</a:t>
            </a:r>
            <a:r>
              <a:rPr lang="en-US" altLang="zh-CN" dirty="0" err="1">
                <a:solidFill>
                  <a:schemeClr val="accent6">
                    <a:lumMod val="75000"/>
                  </a:schemeClr>
                </a:solidFill>
              </a:rPr>
              <a:t>numRows</a:t>
            </a:r>
            <a:r>
              <a:rPr lang="en-US" altLang="zh-CN" dirty="0">
                <a:solidFill>
                  <a:schemeClr val="accent6">
                    <a:lumMod val="75000"/>
                  </a:schemeClr>
                </a:solidFill>
              </a:rPr>
              <a:t>, </a:t>
            </a:r>
            <a:r>
              <a:rPr lang="en-US" altLang="zh-CN" dirty="0" err="1">
                <a:solidFill>
                  <a:schemeClr val="accent6">
                    <a:lumMod val="75000"/>
                  </a:schemeClr>
                </a:solidFill>
              </a:rPr>
              <a:t>numCols</a:t>
            </a:r>
            <a:r>
              <a:rPr lang="en-US" altLang="zh-CN" dirty="0">
                <a:solidFill>
                  <a:schemeClr val="accent6">
                    <a:lumMod val="75000"/>
                  </a:schemeClr>
                </a:solidFill>
              </a:rPr>
              <a:t>, </a:t>
            </a:r>
            <a:r>
              <a:rPr lang="en-US" altLang="zh-CN" dirty="0" err="1">
                <a:solidFill>
                  <a:schemeClr val="accent6">
                    <a:lumMod val="75000"/>
                  </a:schemeClr>
                </a:solidFill>
              </a:rPr>
              <a:t>plotNum</a:t>
            </a:r>
            <a:r>
              <a:rPr lang="en-US" altLang="zh-CN" dirty="0">
                <a:solidFill>
                  <a:schemeClr val="accent6">
                    <a:lumMod val="75000"/>
                  </a:schemeClr>
                </a:solidFill>
              </a:rPr>
              <a:t>)</a:t>
            </a:r>
            <a:endParaRPr lang="en-US" altLang="zh-CN" dirty="0">
              <a:solidFill>
                <a:schemeClr val="accent6">
                  <a:lumMod val="75000"/>
                </a:schemeClr>
              </a:solidFill>
            </a:endParaRPr>
          </a:p>
          <a:p>
            <a:pPr marL="0" indent="0">
              <a:lnSpc>
                <a:spcPct val="150000"/>
              </a:lnSpc>
              <a:buNone/>
            </a:pPr>
            <a:endParaRPr lang="en-US" altLang="zh-CN" dirty="0">
              <a:solidFill>
                <a:schemeClr val="accent6">
                  <a:lumMod val="75000"/>
                </a:schemeClr>
              </a:solidFill>
            </a:endParaRPr>
          </a:p>
          <a:p>
            <a:pPr marL="0" indent="0">
              <a:lnSpc>
                <a:spcPct val="150000"/>
              </a:lnSpc>
              <a:buNone/>
            </a:pPr>
            <a:endParaRPr lang="zh-CN" altLang="en-US" dirty="0"/>
          </a:p>
        </p:txBody>
      </p:sp>
      <p:sp>
        <p:nvSpPr>
          <p:cNvPr id="3" name="标题 2"/>
          <p:cNvSpPr>
            <a:spLocks noGrp="1"/>
          </p:cNvSpPr>
          <p:nvPr>
            <p:ph type="title"/>
          </p:nvPr>
        </p:nvSpPr>
        <p:spPr>
          <a:xfrm>
            <a:off x="1117600" y="439738"/>
            <a:ext cx="8229600" cy="752475"/>
          </a:xfrm>
        </p:spPr>
        <p:txBody>
          <a:bodyPr/>
          <a:lstStyle/>
          <a:p>
            <a:pPr algn="l"/>
            <a:r>
              <a:rPr lang="en-US" altLang="zh-CN" dirty="0" err="1">
                <a:sym typeface="+mn-ea"/>
              </a:rPr>
              <a:t>Matplotlib</a:t>
            </a:r>
            <a:r>
              <a:rPr lang="zh-CN" altLang="en-US" dirty="0">
                <a:sym typeface="+mn-ea"/>
              </a:rPr>
              <a:t>：</a:t>
            </a:r>
            <a:r>
              <a:rPr lang="en-US" altLang="zh-CN" dirty="0">
                <a:sym typeface="+mn-ea"/>
              </a:rPr>
              <a:t>Subplot </a:t>
            </a:r>
            <a:r>
              <a:rPr lang="zh-CN" altLang="en-US" dirty="0">
                <a:sym typeface="+mn-ea"/>
              </a:rPr>
              <a:t>子图</a:t>
            </a:r>
            <a:endParaRPr lang="en-US" altLang="zh-CN" dirty="0">
              <a:sym typeface="+mn-ea"/>
            </a:endParaRPr>
          </a:p>
        </p:txBody>
      </p:sp>
      <p:pic>
        <p:nvPicPr>
          <p:cNvPr id="2" name="图片 1"/>
          <p:cNvPicPr>
            <a:picLocks noChangeAspect="1"/>
          </p:cNvPicPr>
          <p:nvPr/>
        </p:nvPicPr>
        <p:blipFill>
          <a:blip r:embed="rId1"/>
          <a:stretch>
            <a:fillRect/>
          </a:stretch>
        </p:blipFill>
        <p:spPr>
          <a:xfrm>
            <a:off x="908230" y="3658975"/>
            <a:ext cx="3561526" cy="2237857"/>
          </a:xfrm>
          <a:prstGeom prst="rect">
            <a:avLst/>
          </a:prstGeom>
        </p:spPr>
      </p:pic>
      <p:pic>
        <p:nvPicPr>
          <p:cNvPr id="6" name="图片 5"/>
          <p:cNvPicPr>
            <a:picLocks noChangeAspect="1"/>
          </p:cNvPicPr>
          <p:nvPr/>
        </p:nvPicPr>
        <p:blipFill>
          <a:blip r:embed="rId2"/>
          <a:stretch>
            <a:fillRect/>
          </a:stretch>
        </p:blipFill>
        <p:spPr>
          <a:xfrm>
            <a:off x="4872147" y="3275203"/>
            <a:ext cx="4292954" cy="358635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fontScale="55000" lnSpcReduction="20000"/>
          </a:bodyPr>
          <a:lstStyle/>
          <a:p>
            <a:pPr marL="0" indent="0">
              <a:lnSpc>
                <a:spcPct val="150000"/>
              </a:lnSpc>
              <a:buNone/>
            </a:pPr>
            <a:r>
              <a:rPr lang="zh-CN" altLang="en-US" dirty="0">
                <a:solidFill>
                  <a:schemeClr val="accent6">
                    <a:lumMod val="75000"/>
                  </a:schemeClr>
                </a:solidFill>
              </a:rPr>
              <a:t>面向对象的形式：</a:t>
            </a:r>
            <a:endParaRPr lang="en-US" altLang="zh-CN" dirty="0">
              <a:solidFill>
                <a:schemeClr val="accent6">
                  <a:lumMod val="75000"/>
                </a:schemeClr>
              </a:solidFill>
            </a:endParaRPr>
          </a:p>
          <a:p>
            <a:pPr marL="0" indent="0">
              <a:lnSpc>
                <a:spcPct val="150000"/>
              </a:lnSpc>
              <a:buNone/>
            </a:pPr>
            <a:r>
              <a:rPr lang="en-US" altLang="zh-CN" dirty="0">
                <a:solidFill>
                  <a:schemeClr val="accent6">
                    <a:lumMod val="75000"/>
                  </a:schemeClr>
                </a:solidFill>
              </a:rPr>
              <a:t>fig = </a:t>
            </a:r>
            <a:r>
              <a:rPr lang="en-US" altLang="zh-CN" dirty="0" err="1">
                <a:solidFill>
                  <a:schemeClr val="accent6">
                    <a:lumMod val="75000"/>
                  </a:schemeClr>
                </a:solidFill>
              </a:rPr>
              <a:t>plt.figure</a:t>
            </a:r>
            <a:r>
              <a:rPr lang="en-US" altLang="zh-CN" dirty="0">
                <a:solidFill>
                  <a:schemeClr val="accent6">
                    <a:lumMod val="75000"/>
                  </a:schemeClr>
                </a:solidFill>
              </a:rPr>
              <a:t>()</a:t>
            </a:r>
            <a:endParaRPr lang="en-US" altLang="zh-CN" dirty="0">
              <a:solidFill>
                <a:schemeClr val="accent6">
                  <a:lumMod val="75000"/>
                </a:schemeClr>
              </a:solidFill>
            </a:endParaRPr>
          </a:p>
          <a:p>
            <a:pPr marL="0" indent="0">
              <a:lnSpc>
                <a:spcPct val="150000"/>
              </a:lnSpc>
              <a:buNone/>
            </a:pPr>
            <a:r>
              <a:rPr lang="en-US" altLang="zh-CN" dirty="0">
                <a:solidFill>
                  <a:schemeClr val="accent6">
                    <a:lumMod val="75000"/>
                  </a:schemeClr>
                </a:solidFill>
              </a:rPr>
              <a:t>    Figure</a:t>
            </a:r>
            <a:r>
              <a:rPr lang="zh-CN" altLang="en-US" dirty="0">
                <a:solidFill>
                  <a:schemeClr val="accent6">
                    <a:lumMod val="75000"/>
                  </a:schemeClr>
                </a:solidFill>
              </a:rPr>
              <a:t>实例</a:t>
            </a:r>
            <a:endParaRPr lang="zh-CN" altLang="en-US" dirty="0">
              <a:solidFill>
                <a:schemeClr val="accent6">
                  <a:lumMod val="75000"/>
                </a:schemeClr>
              </a:solidFill>
            </a:endParaRPr>
          </a:p>
          <a:p>
            <a:pPr marL="0" indent="0">
              <a:lnSpc>
                <a:spcPct val="150000"/>
              </a:lnSpc>
              <a:buNone/>
            </a:pPr>
            <a:r>
              <a:rPr lang="zh-CN" altLang="en-US" dirty="0">
                <a:solidFill>
                  <a:schemeClr val="accent6">
                    <a:lumMod val="75000"/>
                  </a:schemeClr>
                </a:solidFill>
              </a:rPr>
              <a:t>    可以添加</a:t>
            </a:r>
            <a:r>
              <a:rPr lang="en-US" altLang="zh-CN" dirty="0">
                <a:solidFill>
                  <a:schemeClr val="accent6">
                    <a:lumMod val="75000"/>
                  </a:schemeClr>
                </a:solidFill>
              </a:rPr>
              <a:t>Axes</a:t>
            </a:r>
            <a:r>
              <a:rPr lang="zh-CN" altLang="en-US" dirty="0">
                <a:solidFill>
                  <a:schemeClr val="accent6">
                    <a:lumMod val="75000"/>
                  </a:schemeClr>
                </a:solidFill>
              </a:rPr>
              <a:t>实例</a:t>
            </a:r>
            <a:endParaRPr lang="zh-CN" altLang="en-US" dirty="0">
              <a:solidFill>
                <a:schemeClr val="accent6">
                  <a:lumMod val="75000"/>
                </a:schemeClr>
              </a:solidFill>
            </a:endParaRPr>
          </a:p>
          <a:p>
            <a:pPr marL="0" indent="0">
              <a:lnSpc>
                <a:spcPct val="150000"/>
              </a:lnSpc>
              <a:buNone/>
            </a:pPr>
            <a:r>
              <a:rPr lang="en-US" altLang="zh-CN" dirty="0">
                <a:solidFill>
                  <a:schemeClr val="accent6">
                    <a:lumMod val="75000"/>
                  </a:schemeClr>
                </a:solidFill>
              </a:rPr>
              <a:t>ax = </a:t>
            </a:r>
            <a:r>
              <a:rPr lang="en-US" altLang="zh-CN" dirty="0" err="1">
                <a:solidFill>
                  <a:schemeClr val="accent6">
                    <a:lumMod val="75000"/>
                  </a:schemeClr>
                </a:solidFill>
              </a:rPr>
              <a:t>fig.add_subplot</a:t>
            </a:r>
            <a:r>
              <a:rPr lang="en-US" altLang="zh-CN" dirty="0">
                <a:solidFill>
                  <a:schemeClr val="accent6">
                    <a:lumMod val="75000"/>
                  </a:schemeClr>
                </a:solidFill>
              </a:rPr>
              <a:t>(111)</a:t>
            </a:r>
            <a:endParaRPr lang="en-US" altLang="zh-CN" dirty="0">
              <a:solidFill>
                <a:schemeClr val="accent6">
                  <a:lumMod val="75000"/>
                </a:schemeClr>
              </a:solidFill>
            </a:endParaRPr>
          </a:p>
          <a:p>
            <a:pPr marL="0" indent="0">
              <a:lnSpc>
                <a:spcPct val="150000"/>
              </a:lnSpc>
              <a:buNone/>
            </a:pPr>
            <a:r>
              <a:rPr lang="en-US" altLang="zh-CN" dirty="0">
                <a:solidFill>
                  <a:schemeClr val="accent6">
                    <a:lumMod val="75000"/>
                  </a:schemeClr>
                </a:solidFill>
              </a:rPr>
              <a:t>    </a:t>
            </a:r>
            <a:r>
              <a:rPr lang="zh-CN" altLang="en-US" dirty="0">
                <a:solidFill>
                  <a:schemeClr val="accent6">
                    <a:lumMod val="75000"/>
                  </a:schemeClr>
                </a:solidFill>
              </a:rPr>
              <a:t>返回</a:t>
            </a:r>
            <a:r>
              <a:rPr lang="en-US" altLang="zh-CN" dirty="0">
                <a:solidFill>
                  <a:schemeClr val="accent6">
                    <a:lumMod val="75000"/>
                  </a:schemeClr>
                </a:solidFill>
              </a:rPr>
              <a:t>Axes</a:t>
            </a:r>
            <a:r>
              <a:rPr lang="zh-CN" altLang="en-US" dirty="0">
                <a:solidFill>
                  <a:schemeClr val="accent6">
                    <a:lumMod val="75000"/>
                  </a:schemeClr>
                </a:solidFill>
              </a:rPr>
              <a:t>实例</a:t>
            </a:r>
            <a:endParaRPr lang="zh-CN" altLang="en-US" dirty="0">
              <a:solidFill>
                <a:schemeClr val="accent6">
                  <a:lumMod val="75000"/>
                </a:schemeClr>
              </a:solidFill>
            </a:endParaRPr>
          </a:p>
          <a:p>
            <a:pPr marL="0" indent="0">
              <a:lnSpc>
                <a:spcPct val="150000"/>
              </a:lnSpc>
              <a:buNone/>
            </a:pPr>
            <a:r>
              <a:rPr lang="zh-CN" altLang="en-US" dirty="0">
                <a:solidFill>
                  <a:schemeClr val="accent6">
                    <a:lumMod val="75000"/>
                  </a:schemeClr>
                </a:solidFill>
              </a:rPr>
              <a:t>    参数</a:t>
            </a:r>
            <a:r>
              <a:rPr lang="en-US" altLang="zh-CN" dirty="0">
                <a:solidFill>
                  <a:schemeClr val="accent6">
                    <a:lumMod val="75000"/>
                  </a:schemeClr>
                </a:solidFill>
              </a:rPr>
              <a:t>1</a:t>
            </a:r>
            <a:r>
              <a:rPr lang="zh-CN" altLang="en-US" dirty="0">
                <a:solidFill>
                  <a:schemeClr val="accent6">
                    <a:lumMod val="75000"/>
                  </a:schemeClr>
                </a:solidFill>
              </a:rPr>
              <a:t>，子图的总行数</a:t>
            </a:r>
            <a:endParaRPr lang="zh-CN" altLang="en-US" dirty="0">
              <a:solidFill>
                <a:schemeClr val="accent6">
                  <a:lumMod val="75000"/>
                </a:schemeClr>
              </a:solidFill>
            </a:endParaRPr>
          </a:p>
          <a:p>
            <a:pPr marL="0" indent="0">
              <a:lnSpc>
                <a:spcPct val="150000"/>
              </a:lnSpc>
              <a:buNone/>
            </a:pPr>
            <a:r>
              <a:rPr lang="zh-CN" altLang="en-US" dirty="0">
                <a:solidFill>
                  <a:schemeClr val="accent6">
                    <a:lumMod val="75000"/>
                  </a:schemeClr>
                </a:solidFill>
              </a:rPr>
              <a:t>    参数</a:t>
            </a:r>
            <a:r>
              <a:rPr lang="en-US" altLang="zh-CN" dirty="0">
                <a:solidFill>
                  <a:schemeClr val="accent6">
                    <a:lumMod val="75000"/>
                  </a:schemeClr>
                </a:solidFill>
              </a:rPr>
              <a:t>2</a:t>
            </a:r>
            <a:r>
              <a:rPr lang="zh-CN" altLang="en-US" dirty="0">
                <a:solidFill>
                  <a:schemeClr val="accent6">
                    <a:lumMod val="75000"/>
                  </a:schemeClr>
                </a:solidFill>
              </a:rPr>
              <a:t>，子图的总列数</a:t>
            </a:r>
            <a:endParaRPr lang="zh-CN" altLang="en-US" dirty="0">
              <a:solidFill>
                <a:schemeClr val="accent6">
                  <a:lumMod val="75000"/>
                </a:schemeClr>
              </a:solidFill>
            </a:endParaRPr>
          </a:p>
          <a:p>
            <a:pPr marL="0" indent="0">
              <a:lnSpc>
                <a:spcPct val="150000"/>
              </a:lnSpc>
              <a:buNone/>
            </a:pPr>
            <a:r>
              <a:rPr lang="zh-CN" altLang="en-US" dirty="0">
                <a:solidFill>
                  <a:schemeClr val="accent6">
                    <a:lumMod val="75000"/>
                  </a:schemeClr>
                </a:solidFill>
              </a:rPr>
              <a:t>    参数</a:t>
            </a:r>
            <a:r>
              <a:rPr lang="en-US" altLang="zh-CN" dirty="0">
                <a:solidFill>
                  <a:schemeClr val="accent6">
                    <a:lumMod val="75000"/>
                  </a:schemeClr>
                </a:solidFill>
              </a:rPr>
              <a:t>3</a:t>
            </a:r>
            <a:r>
              <a:rPr lang="zh-CN" altLang="en-US" dirty="0">
                <a:solidFill>
                  <a:schemeClr val="accent6">
                    <a:lumMod val="75000"/>
                  </a:schemeClr>
                </a:solidFill>
              </a:rPr>
              <a:t>，子图位置</a:t>
            </a:r>
            <a:endParaRPr lang="zh-CN" altLang="en-US" dirty="0">
              <a:solidFill>
                <a:schemeClr val="accent6">
                  <a:lumMod val="75000"/>
                </a:schemeClr>
              </a:solidFill>
            </a:endParaRPr>
          </a:p>
          <a:p>
            <a:pPr marL="0" indent="0">
              <a:lnSpc>
                <a:spcPct val="150000"/>
              </a:lnSpc>
              <a:buNone/>
            </a:pPr>
            <a:r>
              <a:rPr lang="zh-CN" altLang="en-US" dirty="0">
                <a:solidFill>
                  <a:schemeClr val="accent6">
                    <a:lumMod val="75000"/>
                  </a:schemeClr>
                </a:solidFill>
              </a:rPr>
              <a:t>在</a:t>
            </a:r>
            <a:r>
              <a:rPr lang="en-US" altLang="zh-CN" dirty="0">
                <a:solidFill>
                  <a:schemeClr val="accent6">
                    <a:lumMod val="75000"/>
                  </a:schemeClr>
                </a:solidFill>
              </a:rPr>
              <a:t>Figure</a:t>
            </a:r>
            <a:r>
              <a:rPr lang="zh-CN" altLang="en-US" dirty="0">
                <a:solidFill>
                  <a:schemeClr val="accent6">
                    <a:lumMod val="75000"/>
                  </a:schemeClr>
                </a:solidFill>
              </a:rPr>
              <a:t>上添加子图的常用方法</a:t>
            </a:r>
            <a:endParaRPr lang="en-US" altLang="zh-CN" dirty="0">
              <a:solidFill>
                <a:schemeClr val="accent6">
                  <a:lumMod val="75000"/>
                </a:schemeClr>
              </a:solidFill>
            </a:endParaRPr>
          </a:p>
          <a:p>
            <a:pPr marL="0" indent="0">
              <a:lnSpc>
                <a:spcPct val="150000"/>
              </a:lnSpc>
              <a:buNone/>
            </a:pPr>
            <a:endParaRPr lang="zh-CN" altLang="en-US" dirty="0"/>
          </a:p>
        </p:txBody>
      </p:sp>
      <p:sp>
        <p:nvSpPr>
          <p:cNvPr id="3" name="标题 2"/>
          <p:cNvSpPr>
            <a:spLocks noGrp="1"/>
          </p:cNvSpPr>
          <p:nvPr>
            <p:ph type="title"/>
          </p:nvPr>
        </p:nvSpPr>
        <p:spPr>
          <a:xfrm>
            <a:off x="1117600" y="439738"/>
            <a:ext cx="8229600" cy="752475"/>
          </a:xfrm>
        </p:spPr>
        <p:txBody>
          <a:bodyPr/>
          <a:lstStyle/>
          <a:p>
            <a:pPr algn="l"/>
            <a:r>
              <a:rPr lang="en-US" altLang="zh-CN" dirty="0" err="1">
                <a:sym typeface="+mn-ea"/>
              </a:rPr>
              <a:t>Matplotlib</a:t>
            </a:r>
            <a:r>
              <a:rPr lang="zh-CN" altLang="en-US" dirty="0">
                <a:sym typeface="+mn-ea"/>
              </a:rPr>
              <a:t>：</a:t>
            </a:r>
            <a:r>
              <a:rPr lang="en-US" altLang="zh-CN" dirty="0">
                <a:sym typeface="+mn-ea"/>
              </a:rPr>
              <a:t>Subplot </a:t>
            </a:r>
            <a:r>
              <a:rPr lang="zh-CN" altLang="en-US" dirty="0">
                <a:sym typeface="+mn-ea"/>
              </a:rPr>
              <a:t>子图</a:t>
            </a:r>
            <a:endParaRPr lang="en-US" altLang="zh-CN" dirty="0">
              <a:sym typeface="+mn-ea"/>
            </a:endParaRPr>
          </a:p>
        </p:txBody>
      </p:sp>
      <p:pic>
        <p:nvPicPr>
          <p:cNvPr id="2" name="图片 1"/>
          <p:cNvPicPr>
            <a:picLocks noChangeAspect="1"/>
          </p:cNvPicPr>
          <p:nvPr/>
        </p:nvPicPr>
        <p:blipFill>
          <a:blip r:embed="rId1"/>
          <a:stretch>
            <a:fillRect/>
          </a:stretch>
        </p:blipFill>
        <p:spPr>
          <a:xfrm>
            <a:off x="6959896" y="1022144"/>
            <a:ext cx="3871323" cy="558261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Subplots</a:t>
            </a:r>
            <a:endParaRPr lang="en-US" altLang="zh-CN" dirty="0">
              <a:sym typeface="+mn-ea"/>
            </a:endParaRPr>
          </a:p>
        </p:txBody>
      </p:sp>
      <p:sp>
        <p:nvSpPr>
          <p:cNvPr id="4" name="矩形 3"/>
          <p:cNvSpPr/>
          <p:nvPr/>
        </p:nvSpPr>
        <p:spPr>
          <a:xfrm>
            <a:off x="768641" y="958871"/>
            <a:ext cx="10942683" cy="2768066"/>
          </a:xfrm>
          <a:prstGeom prst="rect">
            <a:avLst/>
          </a:prstGeom>
        </p:spPr>
        <p:txBody>
          <a:bodyPr wrap="square">
            <a:spAutoFit/>
          </a:bodyPr>
          <a:lstStyle/>
          <a:p>
            <a:pPr>
              <a:lnSpc>
                <a:spcPct val="150000"/>
              </a:lnSpc>
            </a:pPr>
            <a:r>
              <a:rPr lang="en-US" altLang="zh-CN" sz="2400" dirty="0" err="1">
                <a:solidFill>
                  <a:schemeClr val="accent6">
                    <a:lumMod val="75000"/>
                  </a:schemeClr>
                </a:solidFill>
              </a:rPr>
              <a:t>Sublots</a:t>
            </a:r>
            <a:r>
              <a:rPr lang="en-US" altLang="zh-CN" sz="2400" dirty="0">
                <a:solidFill>
                  <a:schemeClr val="accent6">
                    <a:lumMod val="75000"/>
                  </a:schemeClr>
                </a:solidFill>
              </a:rPr>
              <a:t>():</a:t>
            </a:r>
            <a:r>
              <a:rPr lang="zh-CN" altLang="en-US" sz="2400" dirty="0">
                <a:solidFill>
                  <a:schemeClr val="accent6">
                    <a:lumMod val="75000"/>
                  </a:schemeClr>
                </a:solidFill>
              </a:rPr>
              <a:t>返回一个图像和多个子图</a:t>
            </a:r>
            <a:endParaRPr lang="en-US" altLang="zh-CN" sz="2400" dirty="0">
              <a:solidFill>
                <a:schemeClr val="accent6">
                  <a:lumMod val="75000"/>
                </a:schemeClr>
              </a:solidFill>
            </a:endParaRPr>
          </a:p>
          <a:p>
            <a:pPr>
              <a:lnSpc>
                <a:spcPct val="150000"/>
              </a:lnSpc>
            </a:pPr>
            <a:r>
              <a:rPr lang="zh-CN" altLang="en-US" sz="2000" dirty="0">
                <a:solidFill>
                  <a:schemeClr val="accent6">
                    <a:lumMod val="75000"/>
                  </a:schemeClr>
                </a:solidFill>
              </a:rPr>
              <a:t>参数：  </a:t>
            </a:r>
            <a:r>
              <a:rPr lang="en-US" altLang="zh-CN" sz="2000" dirty="0" err="1">
                <a:solidFill>
                  <a:schemeClr val="accent6">
                    <a:lumMod val="75000"/>
                  </a:schemeClr>
                </a:solidFill>
              </a:rPr>
              <a:t>nrows</a:t>
            </a:r>
            <a:r>
              <a:rPr lang="en-US" altLang="zh-CN" sz="2000" dirty="0">
                <a:solidFill>
                  <a:schemeClr val="accent6">
                    <a:lumMod val="75000"/>
                  </a:schemeClr>
                </a:solidFill>
              </a:rPr>
              <a:t>=x, </a:t>
            </a:r>
            <a:r>
              <a:rPr lang="en-US" altLang="zh-CN" sz="2000" dirty="0" err="1">
                <a:solidFill>
                  <a:schemeClr val="accent6">
                    <a:lumMod val="75000"/>
                  </a:schemeClr>
                </a:solidFill>
              </a:rPr>
              <a:t>ncols</a:t>
            </a:r>
            <a:r>
              <a:rPr lang="en-US" altLang="zh-CN" sz="2000" dirty="0">
                <a:solidFill>
                  <a:schemeClr val="accent6">
                    <a:lumMod val="75000"/>
                  </a:schemeClr>
                </a:solidFill>
              </a:rPr>
              <a:t>=x, </a:t>
            </a:r>
            <a:r>
              <a:rPr lang="en-US" altLang="zh-CN" sz="2000" dirty="0" err="1">
                <a:solidFill>
                  <a:schemeClr val="accent6">
                    <a:lumMod val="75000"/>
                  </a:schemeClr>
                </a:solidFill>
              </a:rPr>
              <a:t>sharex</a:t>
            </a:r>
            <a:r>
              <a:rPr lang="en-US" altLang="zh-CN" sz="2000" dirty="0">
                <a:solidFill>
                  <a:schemeClr val="accent6">
                    <a:lumMod val="75000"/>
                  </a:schemeClr>
                </a:solidFill>
              </a:rPr>
              <a:t>=True, </a:t>
            </a:r>
            <a:r>
              <a:rPr lang="en-US" altLang="zh-CN" sz="2000" dirty="0" err="1">
                <a:solidFill>
                  <a:schemeClr val="accent6">
                    <a:lumMod val="75000"/>
                  </a:schemeClr>
                </a:solidFill>
              </a:rPr>
              <a:t>sharey</a:t>
            </a:r>
            <a:r>
              <a:rPr lang="en-US" altLang="zh-CN" sz="2000" dirty="0">
                <a:solidFill>
                  <a:schemeClr val="accent6">
                    <a:lumMod val="75000"/>
                  </a:schemeClr>
                </a:solidFill>
              </a:rPr>
              <a:t>=False, </a:t>
            </a:r>
            <a:endParaRPr lang="en-US" altLang="zh-CN" sz="2000" dirty="0">
              <a:solidFill>
                <a:schemeClr val="accent6">
                  <a:lumMod val="75000"/>
                </a:schemeClr>
              </a:solidFill>
            </a:endParaRPr>
          </a:p>
          <a:p>
            <a:pPr>
              <a:lnSpc>
                <a:spcPct val="150000"/>
              </a:lnSpc>
            </a:pPr>
            <a:r>
              <a:rPr lang="en-US" altLang="zh-CN" sz="2000" dirty="0">
                <a:solidFill>
                  <a:schemeClr val="accent6">
                    <a:lumMod val="75000"/>
                  </a:schemeClr>
                </a:solidFill>
              </a:rPr>
              <a:t>        	</a:t>
            </a:r>
            <a:r>
              <a:rPr lang="en-US" altLang="zh-CN" sz="2000" dirty="0" err="1">
                <a:solidFill>
                  <a:schemeClr val="accent6">
                    <a:lumMod val="75000"/>
                  </a:schemeClr>
                </a:solidFill>
              </a:rPr>
              <a:t>gridspec_kw</a:t>
            </a:r>
            <a:r>
              <a:rPr lang="en-US" altLang="zh-CN" sz="2000" dirty="0">
                <a:solidFill>
                  <a:schemeClr val="accent6">
                    <a:lumMod val="75000"/>
                  </a:schemeClr>
                </a:solidFill>
              </a:rPr>
              <a:t>={'</a:t>
            </a:r>
            <a:r>
              <a:rPr lang="en-US" altLang="zh-CN" sz="2000" dirty="0" err="1">
                <a:solidFill>
                  <a:schemeClr val="accent6">
                    <a:lumMod val="75000"/>
                  </a:schemeClr>
                </a:solidFill>
              </a:rPr>
              <a:t>height_ratios</a:t>
            </a:r>
            <a:r>
              <a:rPr lang="en-US" altLang="zh-CN" sz="2000" dirty="0">
                <a:solidFill>
                  <a:schemeClr val="accent6">
                    <a:lumMod val="75000"/>
                  </a:schemeClr>
                </a:solidFill>
              </a:rPr>
              <a:t>':[2,2,1,1]}</a:t>
            </a:r>
            <a:endParaRPr lang="en-US" altLang="zh-CN" sz="2000" dirty="0">
              <a:solidFill>
                <a:schemeClr val="accent6">
                  <a:lumMod val="75000"/>
                </a:schemeClr>
              </a:solidFill>
            </a:endParaRPr>
          </a:p>
          <a:p>
            <a:pPr>
              <a:lnSpc>
                <a:spcPct val="150000"/>
              </a:lnSpc>
            </a:pPr>
            <a:r>
              <a:rPr lang="zh-CN" altLang="en-US" dirty="0">
                <a:solidFill>
                  <a:schemeClr val="accent6">
                    <a:lumMod val="75000"/>
                  </a:schemeClr>
                </a:solidFill>
              </a:rPr>
              <a:t>例：</a:t>
            </a:r>
            <a:endParaRPr lang="en-US" altLang="zh-CN" dirty="0">
              <a:solidFill>
                <a:schemeClr val="accent6">
                  <a:lumMod val="75000"/>
                </a:schemeClr>
              </a:solidFill>
            </a:endParaRPr>
          </a:p>
          <a:p>
            <a:pPr>
              <a:lnSpc>
                <a:spcPct val="150000"/>
              </a:lnSpc>
            </a:pPr>
            <a:r>
              <a:rPr lang="en-US" altLang="zh-CN" dirty="0">
                <a:solidFill>
                  <a:schemeClr val="accent6">
                    <a:lumMod val="75000"/>
                  </a:schemeClr>
                </a:solidFill>
              </a:rPr>
              <a:t>fig, ax = </a:t>
            </a:r>
            <a:r>
              <a:rPr lang="en-US" altLang="zh-CN" dirty="0" err="1">
                <a:solidFill>
                  <a:schemeClr val="accent6">
                    <a:lumMod val="75000"/>
                  </a:schemeClr>
                </a:solidFill>
              </a:rPr>
              <a:t>plt.subplots</a:t>
            </a:r>
            <a:r>
              <a:rPr lang="en-US" altLang="zh-CN" dirty="0">
                <a:solidFill>
                  <a:schemeClr val="accent6">
                    <a:lumMod val="75000"/>
                  </a:schemeClr>
                </a:solidFill>
              </a:rPr>
              <a:t>(2,2),</a:t>
            </a:r>
            <a:r>
              <a:rPr lang="zh-CN" altLang="en-US" dirty="0">
                <a:solidFill>
                  <a:schemeClr val="accent6">
                    <a:lumMod val="75000"/>
                  </a:schemeClr>
                </a:solidFill>
              </a:rPr>
              <a:t>其中参数分别代表子图的行数和列数，一共有 </a:t>
            </a:r>
            <a:r>
              <a:rPr lang="en-US" altLang="zh-CN" dirty="0">
                <a:solidFill>
                  <a:schemeClr val="accent6">
                    <a:lumMod val="75000"/>
                  </a:schemeClr>
                </a:solidFill>
              </a:rPr>
              <a:t>2x2 </a:t>
            </a:r>
            <a:r>
              <a:rPr lang="zh-CN" altLang="en-US" dirty="0">
                <a:solidFill>
                  <a:schemeClr val="accent6">
                    <a:lumMod val="75000"/>
                  </a:schemeClr>
                </a:solidFill>
              </a:rPr>
              <a:t>个图像。函数返回一个</a:t>
            </a:r>
            <a:r>
              <a:rPr lang="en-US" altLang="zh-CN" dirty="0">
                <a:solidFill>
                  <a:schemeClr val="accent6">
                    <a:lumMod val="75000"/>
                  </a:schemeClr>
                </a:solidFill>
              </a:rPr>
              <a:t>figure</a:t>
            </a:r>
            <a:r>
              <a:rPr lang="zh-CN" altLang="en-US" dirty="0">
                <a:solidFill>
                  <a:schemeClr val="accent6">
                    <a:lumMod val="75000"/>
                  </a:schemeClr>
                </a:solidFill>
              </a:rPr>
              <a:t>图像和一个子图</a:t>
            </a:r>
            <a:r>
              <a:rPr lang="en-US" altLang="zh-CN" dirty="0">
                <a:solidFill>
                  <a:schemeClr val="accent6">
                    <a:lumMod val="75000"/>
                  </a:schemeClr>
                </a:solidFill>
              </a:rPr>
              <a:t>ax</a:t>
            </a:r>
            <a:r>
              <a:rPr lang="zh-CN" altLang="en-US" dirty="0">
                <a:solidFill>
                  <a:schemeClr val="accent6">
                    <a:lumMod val="75000"/>
                  </a:schemeClr>
                </a:solidFill>
              </a:rPr>
              <a:t>的</a:t>
            </a:r>
            <a:r>
              <a:rPr lang="en-US" altLang="zh-CN" dirty="0">
                <a:solidFill>
                  <a:schemeClr val="accent6">
                    <a:lumMod val="75000"/>
                  </a:schemeClr>
                </a:solidFill>
              </a:rPr>
              <a:t>array</a:t>
            </a:r>
            <a:r>
              <a:rPr lang="zh-CN" altLang="en-US" dirty="0">
                <a:solidFill>
                  <a:schemeClr val="accent6">
                    <a:lumMod val="75000"/>
                  </a:schemeClr>
                </a:solidFill>
              </a:rPr>
              <a:t>列表。</a:t>
            </a:r>
            <a:endParaRPr lang="en-US" altLang="zh-CN" dirty="0">
              <a:solidFill>
                <a:schemeClr val="accent6">
                  <a:lumMod val="75000"/>
                </a:schemeClr>
              </a:solidFill>
            </a:endParaRPr>
          </a:p>
        </p:txBody>
      </p:sp>
      <p:pic>
        <p:nvPicPr>
          <p:cNvPr id="9" name="图片 8"/>
          <p:cNvPicPr>
            <a:picLocks noChangeAspect="1"/>
          </p:cNvPicPr>
          <p:nvPr/>
        </p:nvPicPr>
        <p:blipFill>
          <a:blip r:embed="rId1"/>
          <a:stretch>
            <a:fillRect/>
          </a:stretch>
        </p:blipFill>
        <p:spPr>
          <a:xfrm>
            <a:off x="768641" y="3980234"/>
            <a:ext cx="6957741" cy="2833307"/>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39738"/>
            <a:ext cx="8229600" cy="752475"/>
          </a:xfrm>
        </p:spPr>
        <p:txBody>
          <a:bodyPr/>
          <a:lstStyle/>
          <a:p>
            <a:pPr algn="l"/>
            <a:r>
              <a:rPr lang="en-US" altLang="zh-CN" dirty="0">
                <a:sym typeface="+mn-ea"/>
              </a:rPr>
              <a:t>Subplots</a:t>
            </a:r>
            <a:endParaRPr lang="en-US" altLang="zh-CN" dirty="0">
              <a:sym typeface="+mn-ea"/>
            </a:endParaRPr>
          </a:p>
        </p:txBody>
      </p:sp>
      <p:pic>
        <p:nvPicPr>
          <p:cNvPr id="2" name="图片 1"/>
          <p:cNvPicPr>
            <a:picLocks noChangeAspect="1"/>
          </p:cNvPicPr>
          <p:nvPr/>
        </p:nvPicPr>
        <p:blipFill>
          <a:blip r:embed="rId1"/>
          <a:stretch>
            <a:fillRect/>
          </a:stretch>
        </p:blipFill>
        <p:spPr>
          <a:xfrm>
            <a:off x="7739827" y="1850639"/>
            <a:ext cx="4096005" cy="3579034"/>
          </a:xfrm>
          <a:prstGeom prst="rect">
            <a:avLst/>
          </a:prstGeom>
        </p:spPr>
      </p:pic>
      <p:pic>
        <p:nvPicPr>
          <p:cNvPr id="6" name="图片 5"/>
          <p:cNvPicPr>
            <a:picLocks noChangeAspect="1"/>
          </p:cNvPicPr>
          <p:nvPr/>
        </p:nvPicPr>
        <p:blipFill>
          <a:blip r:embed="rId2"/>
          <a:stretch>
            <a:fillRect/>
          </a:stretch>
        </p:blipFill>
        <p:spPr>
          <a:xfrm>
            <a:off x="336693" y="1850639"/>
            <a:ext cx="7294461" cy="3409161"/>
          </a:xfrm>
          <a:prstGeom prst="rect">
            <a:avLst/>
          </a:prstGeom>
        </p:spPr>
      </p:pic>
      <p:sp>
        <p:nvSpPr>
          <p:cNvPr id="7" name="矩形 6"/>
          <p:cNvSpPr/>
          <p:nvPr/>
        </p:nvSpPr>
        <p:spPr>
          <a:xfrm>
            <a:off x="192711" y="1451483"/>
            <a:ext cx="646181" cy="369247"/>
          </a:xfrm>
          <a:prstGeom prst="rect">
            <a:avLst/>
          </a:prstGeom>
        </p:spPr>
        <p:txBody>
          <a:bodyPr wrap="none">
            <a:spAutoFit/>
          </a:bodyPr>
          <a:lstStyle/>
          <a:p>
            <a:r>
              <a:rPr lang="zh-CN" altLang="en-US" dirty="0"/>
              <a:t>例：</a:t>
            </a:r>
            <a:endParaRPr lang="zh-CN" altLang="en-US" dirty="0"/>
          </a:p>
        </p:txBody>
      </p:sp>
      <p:sp>
        <p:nvSpPr>
          <p:cNvPr id="4" name="矩形 3"/>
          <p:cNvSpPr/>
          <p:nvPr/>
        </p:nvSpPr>
        <p:spPr>
          <a:xfrm>
            <a:off x="336693" y="6164671"/>
            <a:ext cx="2317599" cy="369247"/>
          </a:xfrm>
          <a:prstGeom prst="rect">
            <a:avLst/>
          </a:prstGeom>
        </p:spPr>
        <p:txBody>
          <a:bodyPr wrap="none">
            <a:spAutoFit/>
          </a:bodyPr>
          <a:lstStyle/>
          <a:p>
            <a:r>
              <a:rPr lang="zh-CN" altLang="en-US" dirty="0"/>
              <a:t>plt.savefig(</a:t>
            </a:r>
            <a:r>
              <a:rPr lang="en-US" altLang="zh-CN" dirty="0"/>
              <a:t>‘</a:t>
            </a:r>
            <a:r>
              <a:rPr lang="zh-CN" altLang="en-US" dirty="0"/>
              <a:t>文件名称</a:t>
            </a:r>
            <a:r>
              <a:rPr lang="en-US" altLang="zh-CN" dirty="0"/>
              <a:t>’)</a:t>
            </a:r>
            <a:endParaRPr lang="zh-CN" altLang="en-US" dirty="0"/>
          </a:p>
        </p:txBody>
      </p:sp>
      <p:sp>
        <p:nvSpPr>
          <p:cNvPr id="5" name="矩形 4"/>
          <p:cNvSpPr/>
          <p:nvPr/>
        </p:nvSpPr>
        <p:spPr>
          <a:xfrm>
            <a:off x="336693" y="5740983"/>
            <a:ext cx="2770759" cy="369247"/>
          </a:xfrm>
          <a:prstGeom prst="rect">
            <a:avLst/>
          </a:prstGeom>
        </p:spPr>
        <p:txBody>
          <a:bodyPr wrap="none">
            <a:spAutoFit/>
          </a:bodyPr>
          <a:lstStyle/>
          <a:p>
            <a:r>
              <a:rPr lang="en-US" altLang="zh-CN" dirty="0" err="1">
                <a:sym typeface="+mn-ea"/>
              </a:rPr>
              <a:t>matplotlib</a:t>
            </a:r>
            <a:r>
              <a:rPr lang="zh-CN" altLang="en-US" dirty="0">
                <a:sym typeface="+mn-ea"/>
              </a:rPr>
              <a:t>：图像保存文件</a:t>
            </a:r>
            <a:endParaRPr lang="zh-CN" alt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5925950" y="991841"/>
            <a:ext cx="6263847" cy="5070149"/>
            <a:chOff x="6427694" y="152395"/>
            <a:chExt cx="5764306" cy="4665805"/>
          </a:xfrm>
        </p:grpSpPr>
        <p:sp>
          <p:nvSpPr>
            <p:cNvPr id="93" name="等腰三角形 92"/>
            <p:cNvSpPr/>
            <p:nvPr/>
          </p:nvSpPr>
          <p:spPr>
            <a:xfrm rot="16200000" flipH="1">
              <a:off x="10563114" y="360844"/>
              <a:ext cx="1837335" cy="14204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4" name="等腰三角形 93"/>
            <p:cNvSpPr/>
            <p:nvPr/>
          </p:nvSpPr>
          <p:spPr>
            <a:xfrm rot="5400000" flipH="1">
              <a:off x="10563112" y="1303666"/>
              <a:ext cx="1837335" cy="14204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等腰三角形 94"/>
            <p:cNvSpPr/>
            <p:nvPr/>
          </p:nvSpPr>
          <p:spPr>
            <a:xfrm rot="16200000" flipH="1">
              <a:off x="10563114" y="2246487"/>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等腰三角形 95"/>
            <p:cNvSpPr/>
            <p:nvPr/>
          </p:nvSpPr>
          <p:spPr>
            <a:xfrm rot="5400000" flipH="1">
              <a:off x="9114239" y="360847"/>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等腰三角形 96"/>
            <p:cNvSpPr/>
            <p:nvPr/>
          </p:nvSpPr>
          <p:spPr>
            <a:xfrm rot="16200000" flipH="1">
              <a:off x="9122951" y="1303666"/>
              <a:ext cx="1837335" cy="14204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639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等腰三角形 97"/>
            <p:cNvSpPr/>
            <p:nvPr/>
          </p:nvSpPr>
          <p:spPr>
            <a:xfrm rot="5400000" flipH="1">
              <a:off x="9120882" y="2246490"/>
              <a:ext cx="1837335" cy="142043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等腰三角形 98"/>
            <p:cNvSpPr/>
            <p:nvPr/>
          </p:nvSpPr>
          <p:spPr>
            <a:xfrm rot="16200000" flipH="1">
              <a:off x="7659407" y="360844"/>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等腰三角形 99"/>
            <p:cNvSpPr/>
            <p:nvPr/>
          </p:nvSpPr>
          <p:spPr>
            <a:xfrm rot="16200000" flipH="1">
              <a:off x="9122668" y="318931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等腰三角形 100"/>
            <p:cNvSpPr/>
            <p:nvPr/>
          </p:nvSpPr>
          <p:spPr>
            <a:xfrm rot="5400000" flipH="1">
              <a:off x="7659407" y="130366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等腰三角形 101"/>
            <p:cNvSpPr/>
            <p:nvPr/>
          </p:nvSpPr>
          <p:spPr>
            <a:xfrm rot="16200000" flipH="1">
              <a:off x="6219245" y="1303664"/>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3" name="文本框 102"/>
          <p:cNvSpPr txBox="1"/>
          <p:nvPr/>
        </p:nvSpPr>
        <p:spPr>
          <a:xfrm flipH="1">
            <a:off x="3941960" y="4363760"/>
            <a:ext cx="4320724" cy="707630"/>
          </a:xfrm>
          <a:prstGeom prst="rect">
            <a:avLst/>
          </a:prstGeom>
          <a:noFill/>
        </p:spPr>
        <p:txBody>
          <a:bodyPr wrap="square" rtlCol="0">
            <a:spAutoFit/>
          </a:bodyPr>
          <a:lstStyle/>
          <a:p>
            <a:pPr marL="0" lvl="1"/>
            <a:r>
              <a:rPr lang="zh-CN" altLang="en-US" sz="4000" b="1" dirty="0">
                <a:solidFill>
                  <a:schemeClr val="accent1"/>
                </a:solidFill>
                <a:latin typeface="微软雅黑" panose="020B0503020204020204" pitchFamily="34" charset="-122"/>
                <a:ea typeface="微软雅黑" panose="020B0503020204020204" pitchFamily="34" charset="-122"/>
              </a:rPr>
              <a:t>常见图形</a:t>
            </a:r>
            <a:endParaRPr lang="en-US" altLang="zh-CN" sz="4000" b="1" dirty="0">
              <a:solidFill>
                <a:schemeClr val="accent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445471" y="3784348"/>
            <a:ext cx="2742208" cy="1938291"/>
          </a:xfrm>
          <a:prstGeom prst="rect">
            <a:avLst/>
          </a:prstGeom>
          <a:noFill/>
        </p:spPr>
        <p:txBody>
          <a:bodyPr wrap="square" rtlCol="0">
            <a:spAutoFit/>
          </a:bodyPr>
          <a:lstStyle/>
          <a:p>
            <a:pPr algn="ctr"/>
            <a:r>
              <a:rPr lang="en-US" altLang="zh-CN"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02</a:t>
            </a:r>
            <a:endParaRPr lang="zh-CN" altLang="en-US"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等腰三角形 104"/>
          <p:cNvSpPr/>
          <p:nvPr/>
        </p:nvSpPr>
        <p:spPr>
          <a:xfrm rot="5400000">
            <a:off x="2831615" y="4318755"/>
            <a:ext cx="997991" cy="8603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43000" y="439738"/>
            <a:ext cx="8229600" cy="752475"/>
          </a:xfrm>
        </p:spPr>
        <p:txBody>
          <a:bodyPr/>
          <a:lstStyle/>
          <a:p>
            <a:pPr algn="l"/>
            <a:r>
              <a:rPr lang="en-US" altLang="zh-CN" dirty="0" err="1">
                <a:sym typeface="+mn-ea"/>
              </a:rPr>
              <a:t>Matplotlib</a:t>
            </a:r>
            <a:r>
              <a:rPr lang="zh-CN" altLang="en-US" dirty="0">
                <a:sym typeface="+mn-ea"/>
              </a:rPr>
              <a:t>柱状图</a:t>
            </a:r>
            <a:endParaRPr lang="zh-CN" altLang="en-US" dirty="0">
              <a:sym typeface="+mn-ea"/>
            </a:endParaRPr>
          </a:p>
        </p:txBody>
      </p:sp>
      <p:pic>
        <p:nvPicPr>
          <p:cNvPr id="4" name="图片 3"/>
          <p:cNvPicPr>
            <a:picLocks noChangeAspect="1"/>
          </p:cNvPicPr>
          <p:nvPr/>
        </p:nvPicPr>
        <p:blipFill>
          <a:blip r:embed="rId1"/>
          <a:stretch>
            <a:fillRect/>
          </a:stretch>
        </p:blipFill>
        <p:spPr>
          <a:xfrm>
            <a:off x="132178" y="2645333"/>
            <a:ext cx="6404585" cy="4134058"/>
          </a:xfrm>
          <a:prstGeom prst="rect">
            <a:avLst/>
          </a:prstGeom>
        </p:spPr>
      </p:pic>
      <p:sp>
        <p:nvSpPr>
          <p:cNvPr id="7" name="矩形 6"/>
          <p:cNvSpPr/>
          <p:nvPr/>
        </p:nvSpPr>
        <p:spPr>
          <a:xfrm>
            <a:off x="132178" y="866353"/>
            <a:ext cx="12069077" cy="1630838"/>
          </a:xfrm>
          <a:prstGeom prst="rect">
            <a:avLst/>
          </a:prstGeom>
        </p:spPr>
        <p:txBody>
          <a:bodyPr wrap="square">
            <a:spAutoFit/>
          </a:bodyPr>
          <a:lstStyle/>
          <a:p>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matplotlib.pyplot. bar (*args, **kwargs)</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a:p>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bar(</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left</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height, width, bottom, * args, align='center', **kwargs)</a:t>
            </a:r>
            <a:endParaRPr lang="en-US" altLang="zh-CN" sz="2000" dirty="0">
              <a:solidFill>
                <a:schemeClr val="accent6">
                  <a:lumMod val="75000"/>
                </a:schemeClr>
              </a:solidFill>
              <a:latin typeface="微软雅黑" panose="020B0503020204020204" pitchFamily="34" charset="-122"/>
              <a:ea typeface="微软雅黑" panose="020B0503020204020204" pitchFamily="34" charset="-122"/>
            </a:endParaRPr>
          </a:p>
          <a:p>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参数：</a:t>
            </a:r>
            <a:r>
              <a:rPr lang="zh-CN" altLang="en-US"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left</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:数据标量 </a:t>
            </a:r>
            <a:r>
              <a:rPr lang="zh-CN" altLang="en-US" sz="2000" dirty="0">
                <a:solidFill>
                  <a:srgbClr val="FF0000"/>
                </a:solidFill>
                <a:latin typeface="微软雅黑" panose="020B0503020204020204" pitchFamily="34" charset="-122"/>
                <a:ea typeface="微软雅黑" panose="020B0503020204020204" pitchFamily="34" charset="-122"/>
              </a:rPr>
              <a:t>height</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：高 </a:t>
            </a:r>
            <a:r>
              <a:rPr lang="zh-CN" altLang="en-US" sz="2000" dirty="0">
                <a:solidFill>
                  <a:srgbClr val="FF0000"/>
                </a:solidFill>
                <a:latin typeface="微软雅黑" panose="020B0503020204020204" pitchFamily="34" charset="-122"/>
                <a:ea typeface="微软雅黑" panose="020B0503020204020204" pitchFamily="34" charset="-122"/>
              </a:rPr>
              <a:t>width</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:款 </a:t>
            </a:r>
            <a:r>
              <a:rPr lang="zh-CN" altLang="en-US" sz="2000" dirty="0">
                <a:solidFill>
                  <a:srgbClr val="FF0000"/>
                </a:solidFill>
                <a:latin typeface="微软雅黑" panose="020B0503020204020204" pitchFamily="34" charset="-122"/>
                <a:ea typeface="微软雅黑" panose="020B0503020204020204" pitchFamily="34" charset="-122"/>
              </a:rPr>
              <a:t>bottom</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：底端对应Y轴</a:t>
            </a:r>
            <a:r>
              <a:rPr lang="zh-CN" altLang="en-US" sz="2000" dirty="0">
                <a:solidFill>
                  <a:srgbClr val="FF0000"/>
                </a:solidFill>
                <a:latin typeface="微软雅黑" panose="020B0503020204020204" pitchFamily="34" charset="-122"/>
                <a:ea typeface="微软雅黑" panose="020B0503020204020204" pitchFamily="34" charset="-122"/>
              </a:rPr>
              <a:t>align</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:对齐如果为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居中</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则将</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x</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参数解释为条形中心的坐标。如果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边缘</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将条形按其左边缘对齐要对齐右边缘的条形图</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可传递负的宽度和对</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align='edge'</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7014730" y="2247531"/>
            <a:ext cx="4796913" cy="4581804"/>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43000" y="439738"/>
            <a:ext cx="8229600" cy="752475"/>
          </a:xfrm>
        </p:spPr>
        <p:txBody>
          <a:bodyPr/>
          <a:lstStyle/>
          <a:p>
            <a:pPr algn="l"/>
            <a:r>
              <a:rPr lang="en-US" altLang="zh-CN" dirty="0" err="1">
                <a:sym typeface="+mn-ea"/>
              </a:rPr>
              <a:t>Matplotlib</a:t>
            </a:r>
            <a:r>
              <a:rPr lang="zh-CN" altLang="en-US" dirty="0">
                <a:sym typeface="+mn-ea"/>
              </a:rPr>
              <a:t>柱状图</a:t>
            </a:r>
            <a:endParaRPr lang="zh-CN" altLang="en-US" dirty="0">
              <a:sym typeface="+mn-ea"/>
            </a:endParaRPr>
          </a:p>
        </p:txBody>
      </p:sp>
      <p:sp>
        <p:nvSpPr>
          <p:cNvPr id="7" name="矩形 6"/>
          <p:cNvSpPr/>
          <p:nvPr/>
        </p:nvSpPr>
        <p:spPr>
          <a:xfrm>
            <a:off x="120719" y="1014496"/>
            <a:ext cx="12069077" cy="3169365"/>
          </a:xfrm>
          <a:prstGeom prst="rect">
            <a:avLst/>
          </a:prstGeom>
        </p:spPr>
        <p:txBody>
          <a:bodyPr wrap="square">
            <a:spAutoFit/>
          </a:bodyPr>
          <a:lstStyle/>
          <a:p>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练习：</a:t>
            </a:r>
            <a:endParaRPr lang="en-US" altLang="zh-CN" sz="2000" dirty="0">
              <a:solidFill>
                <a:schemeClr val="accent6">
                  <a:lumMod val="75000"/>
                </a:schemeClr>
              </a:solidFill>
              <a:latin typeface="微软雅黑" panose="020B0503020204020204" pitchFamily="34" charset="-122"/>
              <a:ea typeface="微软雅黑" panose="020B0503020204020204" pitchFamily="34" charset="-122"/>
            </a:endParaRPr>
          </a:p>
          <a:p>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用柱状图表示第一季度的进出口数据</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进口数据：</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1</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600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2</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700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3</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800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出口数据：</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1</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500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2</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900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a:p>
            <a:pPr lvl="2"/>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3</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月份  </a:t>
            </a:r>
            <a:r>
              <a:rPr lang="en-US" altLang="zh-CN" sz="2000" dirty="0">
                <a:solidFill>
                  <a:schemeClr val="accent6">
                    <a:lumMod val="75000"/>
                  </a:schemeClr>
                </a:solidFill>
                <a:latin typeface="微软雅黑" panose="020B0503020204020204" pitchFamily="34" charset="-122"/>
                <a:ea typeface="微软雅黑" panose="020B0503020204020204" pitchFamily="34" charset="-122"/>
              </a:rPr>
              <a:t>1000</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亿美元</a:t>
            </a:r>
            <a:endParaRPr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4224226" y="1766796"/>
            <a:ext cx="7265893" cy="45709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776520" y="3860948"/>
            <a:ext cx="8350995" cy="2643192"/>
          </a:xfrm>
          <a:prstGeom prst="rect">
            <a:avLst/>
          </a:prstGeom>
        </p:spPr>
      </p:pic>
      <p:sp>
        <p:nvSpPr>
          <p:cNvPr id="2" name="内容占位符 1"/>
          <p:cNvSpPr>
            <a:spLocks noGrp="1"/>
          </p:cNvSpPr>
          <p:nvPr>
            <p:ph idx="13"/>
          </p:nvPr>
        </p:nvSpPr>
        <p:spPr>
          <a:xfrm>
            <a:off x="533400" y="1249630"/>
            <a:ext cx="11178429" cy="4723632"/>
          </a:xfrm>
        </p:spPr>
        <p:txBody>
          <a:bodyPr>
            <a:normAutofit/>
          </a:bodyPr>
          <a:lstStyle/>
          <a:p>
            <a:pPr>
              <a:lnSpc>
                <a:spcPct val="150000"/>
              </a:lnSpc>
            </a:pPr>
            <a:r>
              <a:rPr lang="en-US" altLang="zh-CN" sz="2000" dirty="0" err="1"/>
              <a:t>NumPy</a:t>
            </a:r>
            <a:r>
              <a:rPr lang="zh-CN" altLang="en-US" sz="2000" dirty="0"/>
              <a:t>的数组类被称作</a:t>
            </a:r>
            <a:r>
              <a:rPr lang="en-US" altLang="zh-CN" sz="2400" b="1" dirty="0" err="1">
                <a:solidFill>
                  <a:srgbClr val="FF0000"/>
                </a:solidFill>
              </a:rPr>
              <a:t>ndarray</a:t>
            </a:r>
            <a:r>
              <a:rPr lang="zh-CN" altLang="en-US" sz="2000" dirty="0"/>
              <a:t>。通常被称作数组。注意</a:t>
            </a:r>
            <a:r>
              <a:rPr lang="en-US" altLang="zh-CN" sz="2000" dirty="0" err="1"/>
              <a:t>numpy.array</a:t>
            </a:r>
            <a:r>
              <a:rPr lang="zh-CN" altLang="en-US" sz="2000" dirty="0"/>
              <a:t>和标准</a:t>
            </a:r>
            <a:r>
              <a:rPr lang="en-US" altLang="zh-CN" sz="2000" dirty="0"/>
              <a:t>Python</a:t>
            </a:r>
            <a:r>
              <a:rPr lang="zh-CN" altLang="en-US" sz="2000" dirty="0"/>
              <a:t>库类</a:t>
            </a:r>
            <a:r>
              <a:rPr lang="en-US" altLang="zh-CN" sz="2000" dirty="0" err="1"/>
              <a:t>array.array</a:t>
            </a:r>
            <a:r>
              <a:rPr lang="zh-CN" altLang="en-US" sz="2000" dirty="0"/>
              <a:t>并不相同，后者只处理一维数组和提供少量功能。</a:t>
            </a:r>
            <a:endParaRPr lang="zh-CN" altLang="en-US" sz="1800" dirty="0"/>
          </a:p>
          <a:p>
            <a:pPr>
              <a:lnSpc>
                <a:spcPct val="150000"/>
              </a:lnSpc>
            </a:pPr>
            <a:r>
              <a:rPr lang="zh-CN" altLang="en-US" sz="2000" dirty="0"/>
              <a:t> 一种由相同类型的元素组成的多维数组，元素数量是事先给定好的</a:t>
            </a:r>
            <a:endParaRPr lang="zh-CN" altLang="en-US" sz="2000" dirty="0"/>
          </a:p>
          <a:p>
            <a:pPr>
              <a:lnSpc>
                <a:spcPct val="150000"/>
              </a:lnSpc>
            </a:pPr>
            <a:r>
              <a:rPr lang="zh-CN" altLang="en-US" sz="2000" dirty="0"/>
              <a:t> 元素的数据类型由</a:t>
            </a:r>
            <a:r>
              <a:rPr lang="en-US" altLang="zh-CN" sz="2000" dirty="0" err="1"/>
              <a:t>dtype</a:t>
            </a:r>
            <a:r>
              <a:rPr lang="en-US" altLang="zh-CN" sz="2000" dirty="0"/>
              <a:t>(data-type)</a:t>
            </a:r>
            <a:r>
              <a:rPr lang="zh-CN" altLang="en-US" sz="2000" dirty="0"/>
              <a:t>对象来指定，每个</a:t>
            </a:r>
            <a:r>
              <a:rPr lang="en-US" altLang="zh-CN" sz="2000" dirty="0" err="1"/>
              <a:t>ndarray</a:t>
            </a:r>
            <a:r>
              <a:rPr lang="zh-CN" altLang="en-US" sz="2000" dirty="0"/>
              <a:t>只有一种</a:t>
            </a:r>
            <a:r>
              <a:rPr lang="en-US" altLang="zh-CN" sz="2000" dirty="0" err="1"/>
              <a:t>dtype</a:t>
            </a:r>
            <a:r>
              <a:rPr lang="zh-CN" altLang="en-US" sz="2000" dirty="0"/>
              <a:t>类型</a:t>
            </a:r>
            <a:endParaRPr lang="zh-CN" altLang="en-US" sz="2000" dirty="0"/>
          </a:p>
          <a:p>
            <a:pPr>
              <a:lnSpc>
                <a:spcPct val="150000"/>
              </a:lnSpc>
            </a:pPr>
            <a:r>
              <a:rPr lang="zh-CN" altLang="en-US" sz="2000" dirty="0"/>
              <a:t> </a:t>
            </a:r>
            <a:r>
              <a:rPr lang="en-US" altLang="zh-CN" sz="2000" dirty="0" err="1"/>
              <a:t>ndarray</a:t>
            </a:r>
            <a:r>
              <a:rPr lang="zh-CN" altLang="en-US" sz="2000" dirty="0"/>
              <a:t>的大小固定，创建好数组后数组大小是不会再发生改变的</a:t>
            </a:r>
            <a:endParaRPr lang="zh-CN" altLang="en-US" sz="2000" dirty="0"/>
          </a:p>
        </p:txBody>
      </p:sp>
      <p:sp>
        <p:nvSpPr>
          <p:cNvPr id="3" name="标题 2"/>
          <p:cNvSpPr>
            <a:spLocks noGrp="1"/>
          </p:cNvSpPr>
          <p:nvPr>
            <p:ph type="title"/>
          </p:nvPr>
        </p:nvSpPr>
        <p:spPr>
          <a:xfrm>
            <a:off x="279400" y="385763"/>
            <a:ext cx="8229600" cy="752475"/>
          </a:xfrm>
        </p:spPr>
        <p:txBody>
          <a:bodyPr>
            <a:normAutofit/>
          </a:bodyPr>
          <a:lstStyle/>
          <a:p>
            <a:r>
              <a:rPr lang="en-US" sz="3600" dirty="0" err="1"/>
              <a:t>NumPy</a:t>
            </a:r>
            <a:r>
              <a:rPr lang="zh-CN" altLang="en-US" sz="3600" dirty="0"/>
              <a:t>核心数据结构：</a:t>
            </a:r>
            <a:r>
              <a:rPr lang="en-US" altLang="zh-CN" sz="3600" dirty="0" err="1"/>
              <a:t>ndarray</a:t>
            </a:r>
            <a:endParaRPr lang="en-US" altLang="zh-CN" sz="36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439738"/>
            <a:ext cx="8229600" cy="752475"/>
          </a:xfrm>
        </p:spPr>
        <p:txBody>
          <a:bodyPr/>
          <a:lstStyle/>
          <a:p>
            <a:pPr algn="l"/>
            <a:r>
              <a:rPr lang="en-US" altLang="zh-CN" dirty="0" err="1">
                <a:sym typeface="+mn-ea"/>
              </a:rPr>
              <a:t>Matplotlib</a:t>
            </a:r>
            <a:r>
              <a:rPr lang="zh-CN" altLang="en-US" dirty="0">
                <a:sym typeface="+mn-ea"/>
              </a:rPr>
              <a:t>直方图</a:t>
            </a:r>
            <a:endParaRPr lang="zh-CN" altLang="en-US" dirty="0">
              <a:sym typeface="+mn-ea"/>
            </a:endParaRPr>
          </a:p>
        </p:txBody>
      </p:sp>
      <p:sp>
        <p:nvSpPr>
          <p:cNvPr id="2" name="矩形 1"/>
          <p:cNvSpPr/>
          <p:nvPr/>
        </p:nvSpPr>
        <p:spPr>
          <a:xfrm>
            <a:off x="264702" y="1014496"/>
            <a:ext cx="11806579" cy="4892514"/>
          </a:xfrm>
          <a:prstGeom prst="rect">
            <a:avLst/>
          </a:prstGeom>
        </p:spPr>
        <p:txBody>
          <a:bodyPr wrap="square">
            <a:spAutoFit/>
          </a:bodyPr>
          <a:lstStyle/>
          <a:p>
            <a:r>
              <a:rPr lang="zh-CN" altLang="en-US" sz="2400" dirty="0">
                <a:solidFill>
                  <a:schemeClr val="accent6"/>
                </a:solidFill>
              </a:rPr>
              <a:t>matplotlib.pyplot.hist(</a:t>
            </a:r>
            <a:endParaRPr lang="en-US" altLang="zh-CN" sz="2400" dirty="0">
              <a:solidFill>
                <a:schemeClr val="accent6"/>
              </a:solidFill>
            </a:endParaRPr>
          </a:p>
          <a:p>
            <a:r>
              <a:rPr lang="en-US" altLang="zh-CN" sz="2400" dirty="0">
                <a:solidFill>
                  <a:schemeClr val="accent6"/>
                </a:solidFill>
              </a:rPr>
              <a:t>	</a:t>
            </a:r>
            <a:r>
              <a:rPr lang="zh-CN" altLang="en-US" sz="2400" dirty="0">
                <a:solidFill>
                  <a:schemeClr val="accent6"/>
                </a:solidFill>
              </a:rPr>
              <a:t>x,bins=10,range=None,normed=False,weights=None,cumulative=False,bottom=None,</a:t>
            </a:r>
            <a:endParaRPr lang="en-US" altLang="zh-CN" sz="2400" dirty="0">
              <a:solidFill>
                <a:schemeClr val="accent6"/>
              </a:solidFill>
            </a:endParaRPr>
          </a:p>
          <a:p>
            <a:r>
              <a:rPr lang="en-US" altLang="zh-CN" sz="2400" dirty="0">
                <a:solidFill>
                  <a:schemeClr val="accent6"/>
                </a:solidFill>
              </a:rPr>
              <a:t>	</a:t>
            </a:r>
            <a:r>
              <a:rPr lang="zh-CN" altLang="en-US" sz="2400" dirty="0">
                <a:solidFill>
                  <a:schemeClr val="accent6"/>
                </a:solidFill>
              </a:rPr>
              <a:t>histtype='bar', align='mid',orientation=u'vertical', rwidth=None, log=False,color=None, </a:t>
            </a:r>
            <a:r>
              <a:rPr lang="en-US" altLang="zh-CN" sz="2400" dirty="0">
                <a:solidFill>
                  <a:schemeClr val="accent6"/>
                </a:solidFill>
              </a:rPr>
              <a:t>	</a:t>
            </a:r>
            <a:r>
              <a:rPr lang="zh-CN" altLang="en-US" sz="2400" dirty="0">
                <a:solidFill>
                  <a:schemeClr val="accent6"/>
                </a:solidFill>
              </a:rPr>
              <a:t>label=None,</a:t>
            </a:r>
            <a:r>
              <a:rPr lang="en-US" altLang="zh-CN" sz="2400" dirty="0">
                <a:solidFill>
                  <a:schemeClr val="accent6"/>
                </a:solidFill>
              </a:rPr>
              <a:t>s</a:t>
            </a:r>
            <a:r>
              <a:rPr lang="zh-CN" altLang="en-US" sz="2400" dirty="0">
                <a:solidFill>
                  <a:schemeClr val="accent6"/>
                </a:solidFill>
              </a:rPr>
              <a:t>tacked=False,hold=None,**kwargs) </a:t>
            </a:r>
            <a:endParaRPr lang="en-US" altLang="zh-CN" sz="2400" dirty="0">
              <a:solidFill>
                <a:schemeClr val="accent6"/>
              </a:solidFill>
            </a:endParaRPr>
          </a:p>
          <a:p>
            <a:r>
              <a:rPr lang="en-US" altLang="zh-CN" sz="2400" dirty="0">
                <a:solidFill>
                  <a:schemeClr val="accent6"/>
                </a:solidFill>
              </a:rPr>
              <a:t>– x: </a:t>
            </a:r>
            <a:r>
              <a:rPr lang="zh-CN" altLang="en-US" sz="2400" dirty="0">
                <a:solidFill>
                  <a:schemeClr val="accent6"/>
                </a:solidFill>
              </a:rPr>
              <a:t>一个列表或者多个列表（表示不同数据集，长度可以不一致）</a:t>
            </a:r>
            <a:endParaRPr lang="zh-CN" altLang="en-US" sz="2400" dirty="0">
              <a:solidFill>
                <a:schemeClr val="accent6"/>
              </a:solidFill>
            </a:endParaRPr>
          </a:p>
          <a:p>
            <a:r>
              <a:rPr lang="en-US" altLang="zh-CN" sz="2400" dirty="0">
                <a:solidFill>
                  <a:schemeClr val="accent6"/>
                </a:solidFill>
              </a:rPr>
              <a:t>– range: </a:t>
            </a:r>
            <a:r>
              <a:rPr lang="zh-CN" altLang="en-US" sz="2400" dirty="0">
                <a:solidFill>
                  <a:schemeClr val="accent6"/>
                </a:solidFill>
              </a:rPr>
              <a:t>元组</a:t>
            </a:r>
            <a:endParaRPr lang="zh-CN" altLang="en-US" sz="2400" dirty="0">
              <a:solidFill>
                <a:schemeClr val="accent6"/>
              </a:solidFill>
            </a:endParaRPr>
          </a:p>
          <a:p>
            <a:r>
              <a:rPr lang="en-US" altLang="zh-CN" sz="2400" dirty="0">
                <a:solidFill>
                  <a:schemeClr val="accent6"/>
                </a:solidFill>
              </a:rPr>
              <a:t>– weights: x</a:t>
            </a:r>
            <a:r>
              <a:rPr lang="zh-CN" altLang="en-US" sz="2400" dirty="0">
                <a:solidFill>
                  <a:schemeClr val="accent6"/>
                </a:solidFill>
              </a:rPr>
              <a:t>里每个元素对</a:t>
            </a:r>
            <a:r>
              <a:rPr lang="en-US" altLang="zh-CN" sz="2400" dirty="0">
                <a:solidFill>
                  <a:schemeClr val="accent6"/>
                </a:solidFill>
              </a:rPr>
              <a:t>bin</a:t>
            </a:r>
            <a:r>
              <a:rPr lang="zh-CN" altLang="en-US" sz="2400" dirty="0">
                <a:solidFill>
                  <a:schemeClr val="accent6"/>
                </a:solidFill>
              </a:rPr>
              <a:t>高度的贡献（默认为</a:t>
            </a:r>
            <a:r>
              <a:rPr lang="en-US" altLang="zh-CN" sz="2400" dirty="0">
                <a:solidFill>
                  <a:schemeClr val="accent6"/>
                </a:solidFill>
              </a:rPr>
              <a:t>1</a:t>
            </a:r>
            <a:r>
              <a:rPr lang="zh-CN" altLang="en-US" sz="2400" dirty="0">
                <a:solidFill>
                  <a:schemeClr val="accent6"/>
                </a:solidFill>
              </a:rPr>
              <a:t>）</a:t>
            </a:r>
            <a:endParaRPr lang="zh-CN" altLang="en-US" sz="2400" dirty="0">
              <a:solidFill>
                <a:schemeClr val="accent6"/>
              </a:solidFill>
            </a:endParaRPr>
          </a:p>
          <a:p>
            <a:r>
              <a:rPr lang="en-US" altLang="zh-CN" sz="2400" dirty="0">
                <a:solidFill>
                  <a:schemeClr val="accent6"/>
                </a:solidFill>
              </a:rPr>
              <a:t>– bottom: </a:t>
            </a:r>
            <a:r>
              <a:rPr lang="zh-CN" altLang="en-US" sz="2400" dirty="0">
                <a:solidFill>
                  <a:schemeClr val="accent6"/>
                </a:solidFill>
              </a:rPr>
              <a:t>数字或者长度为</a:t>
            </a:r>
            <a:r>
              <a:rPr lang="en-US" altLang="zh-CN" sz="2400" dirty="0">
                <a:solidFill>
                  <a:schemeClr val="accent6"/>
                </a:solidFill>
              </a:rPr>
              <a:t>bins</a:t>
            </a:r>
            <a:r>
              <a:rPr lang="zh-CN" altLang="en-US" sz="2400" dirty="0">
                <a:solidFill>
                  <a:schemeClr val="accent6"/>
                </a:solidFill>
              </a:rPr>
              <a:t>的列表</a:t>
            </a:r>
            <a:endParaRPr lang="zh-CN" altLang="en-US" sz="2400" dirty="0">
              <a:solidFill>
                <a:schemeClr val="accent6"/>
              </a:solidFill>
            </a:endParaRPr>
          </a:p>
          <a:p>
            <a:r>
              <a:rPr lang="en-US" altLang="zh-CN" sz="2400" dirty="0">
                <a:solidFill>
                  <a:schemeClr val="accent6"/>
                </a:solidFill>
              </a:rPr>
              <a:t>– </a:t>
            </a:r>
            <a:r>
              <a:rPr lang="en-US" altLang="zh-CN" sz="2400" dirty="0" err="1">
                <a:solidFill>
                  <a:schemeClr val="accent6"/>
                </a:solidFill>
              </a:rPr>
              <a:t>histtype</a:t>
            </a:r>
            <a:r>
              <a:rPr lang="en-US" altLang="zh-CN" sz="2400" dirty="0">
                <a:solidFill>
                  <a:schemeClr val="accent6"/>
                </a:solidFill>
              </a:rPr>
              <a:t>: ['bar' | '</a:t>
            </a:r>
            <a:r>
              <a:rPr lang="en-US" altLang="zh-CN" sz="2400" dirty="0" err="1">
                <a:solidFill>
                  <a:schemeClr val="accent6"/>
                </a:solidFill>
              </a:rPr>
              <a:t>barstacked</a:t>
            </a:r>
            <a:r>
              <a:rPr lang="en-US" altLang="zh-CN" sz="2400" dirty="0">
                <a:solidFill>
                  <a:schemeClr val="accent6"/>
                </a:solidFill>
              </a:rPr>
              <a:t>' | 'step' | '</a:t>
            </a:r>
            <a:r>
              <a:rPr lang="en-US" altLang="zh-CN" sz="2400" dirty="0" err="1">
                <a:solidFill>
                  <a:schemeClr val="accent6"/>
                </a:solidFill>
              </a:rPr>
              <a:t>stepfilled</a:t>
            </a:r>
            <a:r>
              <a:rPr lang="en-US" altLang="zh-CN" sz="2400" dirty="0">
                <a:solidFill>
                  <a:schemeClr val="accent6"/>
                </a:solidFill>
              </a:rPr>
              <a:t>'] </a:t>
            </a:r>
            <a:endParaRPr lang="en-US" altLang="zh-CN" sz="2400" dirty="0">
              <a:solidFill>
                <a:schemeClr val="accent6"/>
              </a:solidFill>
            </a:endParaRPr>
          </a:p>
          <a:p>
            <a:r>
              <a:rPr lang="en-US" altLang="zh-CN" sz="2400" dirty="0">
                <a:solidFill>
                  <a:schemeClr val="accent6"/>
                </a:solidFill>
              </a:rPr>
              <a:t>– align: ['left' | 'mid' | 'right'] </a:t>
            </a:r>
            <a:endParaRPr lang="en-US" altLang="zh-CN" sz="2400" dirty="0">
              <a:solidFill>
                <a:schemeClr val="accent6"/>
              </a:solidFill>
            </a:endParaRPr>
          </a:p>
          <a:p>
            <a:r>
              <a:rPr lang="en-US" altLang="zh-CN" sz="2400" dirty="0">
                <a:solidFill>
                  <a:schemeClr val="accent6"/>
                </a:solidFill>
              </a:rPr>
              <a:t>– orientation: ['horizontal' | 'vertical'] </a:t>
            </a:r>
            <a:endParaRPr lang="en-US" altLang="zh-CN" sz="2400" dirty="0">
              <a:solidFill>
                <a:schemeClr val="accent6"/>
              </a:solidFill>
            </a:endParaRPr>
          </a:p>
          <a:p>
            <a:r>
              <a:rPr lang="en-US" altLang="zh-CN" sz="2400" dirty="0">
                <a:solidFill>
                  <a:schemeClr val="accent6"/>
                </a:solidFill>
              </a:rPr>
              <a:t>– </a:t>
            </a:r>
            <a:r>
              <a:rPr lang="en-US" altLang="zh-CN" sz="2400" dirty="0" err="1">
                <a:solidFill>
                  <a:schemeClr val="accent6"/>
                </a:solidFill>
              </a:rPr>
              <a:t>rwidth</a:t>
            </a:r>
            <a:r>
              <a:rPr lang="en-US" altLang="zh-CN" sz="2400" dirty="0">
                <a:solidFill>
                  <a:schemeClr val="accent6"/>
                </a:solidFill>
              </a:rPr>
              <a:t>: bar</a:t>
            </a:r>
            <a:r>
              <a:rPr lang="zh-CN" altLang="en-US" sz="2400" dirty="0">
                <a:solidFill>
                  <a:schemeClr val="accent6"/>
                </a:solidFill>
              </a:rPr>
              <a:t>相对</a:t>
            </a:r>
            <a:r>
              <a:rPr lang="en-US" altLang="zh-CN" sz="2400" dirty="0">
                <a:solidFill>
                  <a:schemeClr val="accent6"/>
                </a:solidFill>
              </a:rPr>
              <a:t>bin</a:t>
            </a:r>
            <a:r>
              <a:rPr lang="zh-CN" altLang="en-US" sz="2400" dirty="0">
                <a:solidFill>
                  <a:schemeClr val="accent6"/>
                </a:solidFill>
              </a:rPr>
              <a:t>的宽度</a:t>
            </a:r>
            <a:endParaRPr lang="zh-CN" altLang="en-US" sz="2400" dirty="0">
              <a:solidFill>
                <a:schemeClr val="accent6"/>
              </a:solidFill>
            </a:endParaRPr>
          </a:p>
          <a:p>
            <a:r>
              <a:rPr lang="en-US" altLang="zh-CN" sz="2400" dirty="0">
                <a:solidFill>
                  <a:schemeClr val="accent6"/>
                </a:solidFill>
              </a:rPr>
              <a:t>– color: </a:t>
            </a:r>
            <a:r>
              <a:rPr lang="zh-CN" altLang="en-US" sz="2400" dirty="0">
                <a:solidFill>
                  <a:schemeClr val="accent6"/>
                </a:solidFill>
              </a:rPr>
              <a:t>一种颜色或者颜色列表（针对不同数据集）</a:t>
            </a:r>
            <a:endParaRPr lang="en-US" altLang="zh-CN" sz="2400" dirty="0">
              <a:solidFill>
                <a:schemeClr val="accent6"/>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439738"/>
            <a:ext cx="8229600" cy="752475"/>
          </a:xfrm>
        </p:spPr>
        <p:txBody>
          <a:bodyPr/>
          <a:lstStyle/>
          <a:p>
            <a:pPr algn="l"/>
            <a:r>
              <a:rPr lang="en-US" altLang="zh-CN" dirty="0" err="1">
                <a:sym typeface="+mn-ea"/>
              </a:rPr>
              <a:t>Matplotlib</a:t>
            </a:r>
            <a:r>
              <a:rPr lang="zh-CN" altLang="en-US" dirty="0">
                <a:sym typeface="+mn-ea"/>
              </a:rPr>
              <a:t>直方图</a:t>
            </a:r>
            <a:endParaRPr lang="zh-CN" altLang="en-US" dirty="0">
              <a:sym typeface="+mn-ea"/>
            </a:endParaRPr>
          </a:p>
        </p:txBody>
      </p:sp>
      <p:pic>
        <p:nvPicPr>
          <p:cNvPr id="2" name="图片 1"/>
          <p:cNvPicPr>
            <a:picLocks noChangeAspect="1"/>
          </p:cNvPicPr>
          <p:nvPr/>
        </p:nvPicPr>
        <p:blipFill>
          <a:blip r:embed="rId1"/>
          <a:stretch>
            <a:fillRect/>
          </a:stretch>
        </p:blipFill>
        <p:spPr>
          <a:xfrm>
            <a:off x="3504312" y="1125278"/>
            <a:ext cx="4762514" cy="5325648"/>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30300" y="439738"/>
            <a:ext cx="8229600" cy="752475"/>
          </a:xfrm>
        </p:spPr>
        <p:txBody>
          <a:bodyPr/>
          <a:lstStyle/>
          <a:p>
            <a:pPr algn="l"/>
            <a:r>
              <a:rPr lang="en-US" altLang="zh-CN" dirty="0">
                <a:sym typeface="+mn-ea"/>
              </a:rPr>
              <a:t>matplotlib</a:t>
            </a:r>
            <a:r>
              <a:rPr lang="zh-CN" altLang="en-US" dirty="0">
                <a:sym typeface="+mn-ea"/>
              </a:rPr>
              <a:t>绘制散点图</a:t>
            </a:r>
            <a:endParaRPr lang="zh-CN" altLang="en-US" dirty="0">
              <a:sym typeface="+mn-ea"/>
            </a:endParaRPr>
          </a:p>
        </p:txBody>
      </p:sp>
      <p:sp>
        <p:nvSpPr>
          <p:cNvPr id="2" name="矩形 1"/>
          <p:cNvSpPr/>
          <p:nvPr/>
        </p:nvSpPr>
        <p:spPr>
          <a:xfrm>
            <a:off x="408684" y="1120417"/>
            <a:ext cx="11158657" cy="2584725"/>
          </a:xfrm>
          <a:prstGeom prst="rect">
            <a:avLst/>
          </a:prstGeom>
        </p:spPr>
        <p:txBody>
          <a:bodyPr wrap="square">
            <a:spAutoFit/>
          </a:bodyPr>
          <a:lstStyle/>
          <a:p>
            <a:r>
              <a:rPr lang="zh-CN" altLang="en-US" dirty="0">
                <a:solidFill>
                  <a:schemeClr val="accent6">
                    <a:lumMod val="75000"/>
                  </a:schemeClr>
                </a:solidFill>
              </a:rPr>
              <a:t>matplotlib.pyplot. scatter (x, y, s=none, c=none, marker=none, cmap= None, </a:t>
            </a:r>
            <a:endParaRPr lang="zh-CN" altLang="en-US" dirty="0">
              <a:solidFill>
                <a:schemeClr val="accent6">
                  <a:lumMod val="75000"/>
                </a:schemeClr>
              </a:solidFill>
            </a:endParaRPr>
          </a:p>
          <a:p>
            <a:r>
              <a:rPr lang="zh-CN" altLang="en-US" dirty="0">
                <a:solidFill>
                  <a:schemeClr val="accent6">
                    <a:lumMod val="75000"/>
                  </a:schemeClr>
                </a:solidFill>
              </a:rPr>
              <a:t>                            norm=none, vmin=none, vmax=none, alpha=none, Linewidths=none,</a:t>
            </a:r>
            <a:endParaRPr lang="zh-CN" altLang="en-US" dirty="0">
              <a:solidFill>
                <a:schemeClr val="accent6">
                  <a:lumMod val="75000"/>
                </a:schemeClr>
              </a:solidFill>
            </a:endParaRPr>
          </a:p>
          <a:p>
            <a:r>
              <a:rPr lang="zh-CN" altLang="en-US" dirty="0">
                <a:solidFill>
                  <a:schemeClr val="accent6">
                    <a:lumMod val="75000"/>
                  </a:schemeClr>
                </a:solidFill>
              </a:rPr>
              <a:t>                            verts=none, edgecolors=none, hold=none, data= None, **kwargs)</a:t>
            </a:r>
            <a:endParaRPr lang="zh-CN" altLang="en-US" dirty="0">
              <a:solidFill>
                <a:schemeClr val="accent6">
                  <a:lumMod val="75000"/>
                </a:schemeClr>
              </a:solidFill>
            </a:endParaRPr>
          </a:p>
          <a:p>
            <a:r>
              <a:rPr lang="zh-CN" altLang="en-US" dirty="0">
                <a:solidFill>
                  <a:schemeClr val="accent6">
                    <a:lumMod val="75000"/>
                  </a:schemeClr>
                </a:solidFill>
              </a:rPr>
              <a:t>参数：</a:t>
            </a:r>
            <a:endParaRPr lang="zh-CN" altLang="en-US" dirty="0">
              <a:solidFill>
                <a:schemeClr val="accent6">
                  <a:lumMod val="75000"/>
                </a:schemeClr>
              </a:solidFill>
            </a:endParaRPr>
          </a:p>
          <a:p>
            <a:r>
              <a:rPr lang="zh-CN" altLang="en-US" dirty="0">
                <a:solidFill>
                  <a:schemeClr val="accent6">
                    <a:lumMod val="75000"/>
                  </a:schemeClr>
                </a:solidFill>
              </a:rPr>
              <a:t>    x,y:相同长度的数组序列</a:t>
            </a:r>
            <a:endParaRPr lang="zh-CN" altLang="en-US" dirty="0">
              <a:solidFill>
                <a:schemeClr val="accent6">
                  <a:lumMod val="75000"/>
                </a:schemeClr>
              </a:solidFill>
            </a:endParaRPr>
          </a:p>
          <a:p>
            <a:r>
              <a:rPr lang="zh-CN" altLang="en-US" dirty="0">
                <a:solidFill>
                  <a:schemeClr val="accent6">
                    <a:lumMod val="75000"/>
                  </a:schemeClr>
                </a:solidFill>
              </a:rPr>
              <a:t>    s  :散点的大小标量或形同数组，可选参数，默认20</a:t>
            </a:r>
            <a:endParaRPr lang="zh-CN" altLang="en-US" dirty="0">
              <a:solidFill>
                <a:schemeClr val="accent6">
                  <a:lumMod val="75000"/>
                </a:schemeClr>
              </a:solidFill>
            </a:endParaRPr>
          </a:p>
          <a:p>
            <a:r>
              <a:rPr lang="zh-CN" altLang="en-US" dirty="0">
                <a:solidFill>
                  <a:schemeClr val="accent6">
                    <a:lumMod val="75000"/>
                  </a:schemeClr>
                </a:solidFill>
              </a:rPr>
              <a:t>    c  :散点的色彩或颜色序列，可选</a:t>
            </a:r>
            <a:endParaRPr lang="zh-CN" altLang="en-US" dirty="0">
              <a:solidFill>
                <a:schemeClr val="accent6">
                  <a:lumMod val="75000"/>
                </a:schemeClr>
              </a:solidFill>
            </a:endParaRPr>
          </a:p>
          <a:p>
            <a:r>
              <a:rPr lang="zh-CN" altLang="en-US" dirty="0">
                <a:solidFill>
                  <a:schemeClr val="accent6">
                    <a:lumMod val="75000"/>
                  </a:schemeClr>
                </a:solidFill>
              </a:rPr>
              <a:t>    maker:标记风格，可选，默认是‘o’</a:t>
            </a:r>
            <a:endParaRPr lang="zh-CN" altLang="en-US" dirty="0">
              <a:solidFill>
                <a:schemeClr val="accent6">
                  <a:lumMod val="75000"/>
                </a:schemeClr>
              </a:solidFill>
            </a:endParaRPr>
          </a:p>
          <a:p>
            <a:r>
              <a:rPr lang="zh-CN" altLang="en-US" dirty="0">
                <a:solidFill>
                  <a:schemeClr val="accent6">
                    <a:lumMod val="75000"/>
                  </a:schemeClr>
                </a:solidFill>
              </a:rPr>
              <a:t>    alpha:散点的透明度</a:t>
            </a:r>
            <a:endParaRPr lang="zh-CN" altLang="en-US" dirty="0">
              <a:solidFill>
                <a:schemeClr val="accent6">
                  <a:lumMod val="75000"/>
                </a:schemeClr>
              </a:solidFill>
            </a:endParaRPr>
          </a:p>
        </p:txBody>
      </p:sp>
      <p:pic>
        <p:nvPicPr>
          <p:cNvPr id="4" name="图片 3"/>
          <p:cNvPicPr>
            <a:picLocks noChangeAspect="1"/>
          </p:cNvPicPr>
          <p:nvPr/>
        </p:nvPicPr>
        <p:blipFill>
          <a:blip r:embed="rId1"/>
          <a:stretch>
            <a:fillRect/>
          </a:stretch>
        </p:blipFill>
        <p:spPr>
          <a:xfrm>
            <a:off x="6815914" y="2421122"/>
            <a:ext cx="4368086" cy="3487366"/>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439738"/>
            <a:ext cx="8229600" cy="752475"/>
          </a:xfrm>
        </p:spPr>
        <p:txBody>
          <a:bodyPr/>
          <a:lstStyle/>
          <a:p>
            <a:pPr algn="l"/>
            <a:r>
              <a:rPr lang="en-US" altLang="zh-CN" dirty="0" err="1">
                <a:sym typeface="+mn-ea"/>
              </a:rPr>
              <a:t>matplotlib</a:t>
            </a:r>
            <a:r>
              <a:rPr lang="zh-CN" altLang="en-US" dirty="0">
                <a:sym typeface="+mn-ea"/>
              </a:rPr>
              <a:t>绘制饼图</a:t>
            </a:r>
            <a:endParaRPr lang="zh-CN" altLang="en-US" dirty="0">
              <a:sym typeface="+mn-ea"/>
            </a:endParaRPr>
          </a:p>
        </p:txBody>
      </p:sp>
      <p:sp>
        <p:nvSpPr>
          <p:cNvPr id="2" name="矩形 1"/>
          <p:cNvSpPr/>
          <p:nvPr/>
        </p:nvSpPr>
        <p:spPr>
          <a:xfrm>
            <a:off x="192711" y="1120416"/>
            <a:ext cx="11997085" cy="3969399"/>
          </a:xfrm>
          <a:prstGeom prst="rect">
            <a:avLst/>
          </a:prstGeom>
        </p:spPr>
        <p:txBody>
          <a:bodyPr wrap="square">
            <a:spAutoFit/>
          </a:bodyPr>
          <a:lstStyle/>
          <a:p>
            <a:r>
              <a:rPr lang="zh-CN" altLang="en-US" dirty="0">
                <a:solidFill>
                  <a:schemeClr val="accent6">
                    <a:lumMod val="75000"/>
                  </a:schemeClr>
                </a:solidFill>
              </a:rPr>
              <a:t>matplotlib.pyplot. </a:t>
            </a:r>
            <a:r>
              <a:rPr lang="en-US" altLang="zh-CN" dirty="0">
                <a:solidFill>
                  <a:schemeClr val="accent6">
                    <a:lumMod val="75000"/>
                  </a:schemeClr>
                </a:solidFill>
              </a:rPr>
              <a:t>pie(x, explode=None, labels=None, colors=('b', 'g', 'r', 'c', 'm', 'y', 'k', 'w'), </a:t>
            </a:r>
            <a:r>
              <a:rPr lang="en-US" altLang="zh-CN" dirty="0" err="1">
                <a:solidFill>
                  <a:schemeClr val="accent6">
                    <a:lumMod val="75000"/>
                  </a:schemeClr>
                </a:solidFill>
              </a:rPr>
              <a:t>autopct</a:t>
            </a:r>
            <a:r>
              <a:rPr lang="en-US" altLang="zh-CN" dirty="0">
                <a:solidFill>
                  <a:schemeClr val="accent6">
                    <a:lumMod val="75000"/>
                  </a:schemeClr>
                </a:solidFill>
              </a:rPr>
              <a:t>=None, </a:t>
            </a:r>
            <a:r>
              <a:rPr lang="en-US" altLang="zh-CN" dirty="0" err="1">
                <a:solidFill>
                  <a:schemeClr val="accent6">
                    <a:lumMod val="75000"/>
                  </a:schemeClr>
                </a:solidFill>
              </a:rPr>
              <a:t>pctdistance</a:t>
            </a:r>
            <a:r>
              <a:rPr lang="en-US" altLang="zh-CN" dirty="0">
                <a:solidFill>
                  <a:schemeClr val="accent6">
                    <a:lumMod val="75000"/>
                  </a:schemeClr>
                </a:solidFill>
              </a:rPr>
              <a:t>=0.6, shadow=False, </a:t>
            </a:r>
            <a:r>
              <a:rPr lang="en-US" altLang="zh-CN" dirty="0" err="1">
                <a:solidFill>
                  <a:schemeClr val="accent6">
                    <a:lumMod val="75000"/>
                  </a:schemeClr>
                </a:solidFill>
              </a:rPr>
              <a:t>labeldistance</a:t>
            </a:r>
            <a:r>
              <a:rPr lang="en-US" altLang="zh-CN" dirty="0">
                <a:solidFill>
                  <a:schemeClr val="accent6">
                    <a:lumMod val="75000"/>
                  </a:schemeClr>
                </a:solidFill>
              </a:rPr>
              <a:t>=1.1, </a:t>
            </a:r>
            <a:r>
              <a:rPr lang="en-US" altLang="zh-CN" dirty="0" err="1">
                <a:solidFill>
                  <a:schemeClr val="accent6">
                    <a:lumMod val="75000"/>
                  </a:schemeClr>
                </a:solidFill>
              </a:rPr>
              <a:t>startangle</a:t>
            </a:r>
            <a:r>
              <a:rPr lang="en-US" altLang="zh-CN" dirty="0">
                <a:solidFill>
                  <a:schemeClr val="accent6">
                    <a:lumMod val="75000"/>
                  </a:schemeClr>
                </a:solidFill>
              </a:rPr>
              <a:t>=None, radius=None, </a:t>
            </a:r>
            <a:r>
              <a:rPr lang="en-US" altLang="zh-CN" dirty="0" err="1">
                <a:solidFill>
                  <a:schemeClr val="accent6">
                    <a:lumMod val="75000"/>
                  </a:schemeClr>
                </a:solidFill>
              </a:rPr>
              <a:t>counterclock</a:t>
            </a:r>
            <a:r>
              <a:rPr lang="en-US" altLang="zh-CN" dirty="0">
                <a:solidFill>
                  <a:schemeClr val="accent6">
                    <a:lumMod val="75000"/>
                  </a:schemeClr>
                </a:solidFill>
              </a:rPr>
              <a:t>=True, </a:t>
            </a:r>
            <a:r>
              <a:rPr lang="en-US" altLang="zh-CN" dirty="0" err="1">
                <a:solidFill>
                  <a:schemeClr val="accent6">
                    <a:lumMod val="75000"/>
                  </a:schemeClr>
                </a:solidFill>
              </a:rPr>
              <a:t>wedgeprops</a:t>
            </a:r>
            <a:r>
              <a:rPr lang="en-US" altLang="zh-CN" dirty="0">
                <a:solidFill>
                  <a:schemeClr val="accent6">
                    <a:lumMod val="75000"/>
                  </a:schemeClr>
                </a:solidFill>
              </a:rPr>
              <a:t>=None, </a:t>
            </a:r>
            <a:r>
              <a:rPr lang="en-US" altLang="zh-CN" dirty="0" err="1">
                <a:solidFill>
                  <a:schemeClr val="accent6">
                    <a:lumMod val="75000"/>
                  </a:schemeClr>
                </a:solidFill>
              </a:rPr>
              <a:t>textprops</a:t>
            </a:r>
            <a:r>
              <a:rPr lang="en-US" altLang="zh-CN" dirty="0">
                <a:solidFill>
                  <a:schemeClr val="accent6">
                    <a:lumMod val="75000"/>
                  </a:schemeClr>
                </a:solidFill>
              </a:rPr>
              <a:t>=None, center = (0, 0), frame = False ) </a:t>
            </a:r>
            <a:endParaRPr lang="en-US" altLang="zh-CN" dirty="0">
              <a:solidFill>
                <a:schemeClr val="accent6">
                  <a:lumMod val="75000"/>
                </a:schemeClr>
              </a:solidFill>
            </a:endParaRPr>
          </a:p>
          <a:p>
            <a:r>
              <a:rPr lang="zh-CN" altLang="en-US" dirty="0">
                <a:solidFill>
                  <a:schemeClr val="accent6">
                    <a:lumMod val="75000"/>
                  </a:schemeClr>
                </a:solidFill>
              </a:rPr>
              <a:t>参数</a:t>
            </a:r>
            <a:r>
              <a:rPr lang="en-US" altLang="zh-CN" dirty="0">
                <a:solidFill>
                  <a:schemeClr val="accent6">
                    <a:lumMod val="75000"/>
                  </a:schemeClr>
                </a:solidFill>
              </a:rPr>
              <a:t>:</a:t>
            </a:r>
            <a:endParaRPr lang="en-US" altLang="zh-CN" dirty="0">
              <a:solidFill>
                <a:schemeClr val="accent6">
                  <a:lumMod val="75000"/>
                </a:schemeClr>
              </a:solidFill>
            </a:endParaRPr>
          </a:p>
          <a:p>
            <a:r>
              <a:rPr lang="en-US" altLang="zh-CN" dirty="0">
                <a:solidFill>
                  <a:schemeClr val="accent6">
                    <a:lumMod val="75000"/>
                  </a:schemeClr>
                </a:solidFill>
              </a:rPr>
              <a:t>    x       (</a:t>
            </a:r>
            <a:r>
              <a:rPr lang="zh-CN" altLang="en-US" dirty="0">
                <a:solidFill>
                  <a:schemeClr val="accent6">
                    <a:lumMod val="75000"/>
                  </a:schemeClr>
                </a:solidFill>
              </a:rPr>
              <a:t>每一块</a:t>
            </a:r>
            <a:r>
              <a:rPr lang="en-US" altLang="zh-CN" dirty="0">
                <a:solidFill>
                  <a:schemeClr val="accent6">
                    <a:lumMod val="75000"/>
                  </a:schemeClr>
                </a:solidFill>
              </a:rPr>
              <a:t>)</a:t>
            </a:r>
            <a:r>
              <a:rPr lang="zh-CN" altLang="en-US" dirty="0">
                <a:solidFill>
                  <a:schemeClr val="accent6">
                    <a:lumMod val="75000"/>
                  </a:schemeClr>
                </a:solidFill>
              </a:rPr>
              <a:t>的比例，如果</a:t>
            </a:r>
            <a:r>
              <a:rPr lang="en-US" altLang="zh-CN" dirty="0">
                <a:solidFill>
                  <a:schemeClr val="accent6">
                    <a:lumMod val="75000"/>
                  </a:schemeClr>
                </a:solidFill>
              </a:rPr>
              <a:t>sum(x) &gt; 1</a:t>
            </a:r>
            <a:r>
              <a:rPr lang="zh-CN" altLang="en-US" dirty="0">
                <a:solidFill>
                  <a:schemeClr val="accent6">
                    <a:lumMod val="75000"/>
                  </a:schemeClr>
                </a:solidFill>
              </a:rPr>
              <a:t>会使用</a:t>
            </a:r>
            <a:r>
              <a:rPr lang="en-US" altLang="zh-CN" dirty="0">
                <a:solidFill>
                  <a:schemeClr val="accent6">
                    <a:lumMod val="75000"/>
                  </a:schemeClr>
                </a:solidFill>
              </a:rPr>
              <a:t>sum(x)</a:t>
            </a:r>
            <a:r>
              <a:rPr lang="zh-CN" altLang="en-US" dirty="0">
                <a:solidFill>
                  <a:schemeClr val="accent6">
                    <a:lumMod val="75000"/>
                  </a:schemeClr>
                </a:solidFill>
              </a:rPr>
              <a:t>归一化</a:t>
            </a:r>
            <a:endParaRPr lang="zh-CN" altLang="en-US" dirty="0">
              <a:solidFill>
                <a:schemeClr val="accent6">
                  <a:lumMod val="75000"/>
                </a:schemeClr>
              </a:solidFill>
            </a:endParaRPr>
          </a:p>
          <a:p>
            <a:r>
              <a:rPr lang="zh-CN" altLang="en-US" dirty="0">
                <a:solidFill>
                  <a:schemeClr val="accent6">
                    <a:lumMod val="75000"/>
                  </a:schemeClr>
                </a:solidFill>
              </a:rPr>
              <a:t>    </a:t>
            </a:r>
            <a:r>
              <a:rPr lang="en-US" altLang="zh-CN" dirty="0">
                <a:solidFill>
                  <a:schemeClr val="accent6">
                    <a:lumMod val="75000"/>
                  </a:schemeClr>
                </a:solidFill>
              </a:rPr>
              <a:t>labels  (</a:t>
            </a:r>
            <a:r>
              <a:rPr lang="zh-CN" altLang="en-US" dirty="0">
                <a:solidFill>
                  <a:schemeClr val="accent6">
                    <a:lumMod val="75000"/>
                  </a:schemeClr>
                </a:solidFill>
              </a:rPr>
              <a:t>每一块</a:t>
            </a:r>
            <a:r>
              <a:rPr lang="en-US" altLang="zh-CN" dirty="0">
                <a:solidFill>
                  <a:schemeClr val="accent6">
                    <a:lumMod val="75000"/>
                  </a:schemeClr>
                </a:solidFill>
              </a:rPr>
              <a:t>)</a:t>
            </a:r>
            <a:r>
              <a:rPr lang="zh-CN" altLang="en-US" dirty="0">
                <a:solidFill>
                  <a:schemeClr val="accent6">
                    <a:lumMod val="75000"/>
                  </a:schemeClr>
                </a:solidFill>
              </a:rPr>
              <a:t>饼图外侧显示的说明文字</a:t>
            </a:r>
            <a:endParaRPr lang="zh-CN" altLang="en-US" dirty="0">
              <a:solidFill>
                <a:schemeClr val="accent6">
                  <a:lumMod val="75000"/>
                </a:schemeClr>
              </a:solidFill>
            </a:endParaRPr>
          </a:p>
          <a:p>
            <a:r>
              <a:rPr lang="zh-CN" altLang="en-US" dirty="0">
                <a:solidFill>
                  <a:schemeClr val="accent6">
                    <a:lumMod val="75000"/>
                  </a:schemeClr>
                </a:solidFill>
              </a:rPr>
              <a:t>    </a:t>
            </a:r>
            <a:r>
              <a:rPr lang="en-US" altLang="zh-CN" dirty="0">
                <a:solidFill>
                  <a:schemeClr val="accent6">
                    <a:lumMod val="75000"/>
                  </a:schemeClr>
                </a:solidFill>
              </a:rPr>
              <a:t>explode (</a:t>
            </a:r>
            <a:r>
              <a:rPr lang="zh-CN" altLang="en-US" dirty="0">
                <a:solidFill>
                  <a:schemeClr val="accent6">
                    <a:lumMod val="75000"/>
                  </a:schemeClr>
                </a:solidFill>
              </a:rPr>
              <a:t>每一块</a:t>
            </a:r>
            <a:r>
              <a:rPr lang="en-US" altLang="zh-CN" dirty="0">
                <a:solidFill>
                  <a:schemeClr val="accent6">
                    <a:lumMod val="75000"/>
                  </a:schemeClr>
                </a:solidFill>
              </a:rPr>
              <a:t>)</a:t>
            </a:r>
            <a:r>
              <a:rPr lang="zh-CN" altLang="en-US" dirty="0">
                <a:solidFill>
                  <a:schemeClr val="accent6">
                    <a:lumMod val="75000"/>
                  </a:schemeClr>
                </a:solidFill>
              </a:rPr>
              <a:t>离开中心距离</a:t>
            </a:r>
            <a:endParaRPr lang="zh-CN" altLang="en-US" dirty="0">
              <a:solidFill>
                <a:schemeClr val="accent6">
                  <a:lumMod val="75000"/>
                </a:schemeClr>
              </a:solidFill>
            </a:endParaRPr>
          </a:p>
          <a:p>
            <a:r>
              <a:rPr lang="zh-CN" altLang="en-US" dirty="0">
                <a:solidFill>
                  <a:schemeClr val="accent6">
                    <a:lumMod val="75000"/>
                  </a:schemeClr>
                </a:solidFill>
              </a:rPr>
              <a:t>    </a:t>
            </a:r>
            <a:r>
              <a:rPr lang="en-US" altLang="zh-CN" dirty="0" err="1">
                <a:solidFill>
                  <a:schemeClr val="accent6">
                    <a:lumMod val="75000"/>
                  </a:schemeClr>
                </a:solidFill>
              </a:rPr>
              <a:t>startangle</a:t>
            </a:r>
            <a:r>
              <a:rPr lang="en-US" altLang="zh-CN" dirty="0">
                <a:solidFill>
                  <a:schemeClr val="accent6">
                    <a:lumMod val="75000"/>
                  </a:schemeClr>
                </a:solidFill>
              </a:rPr>
              <a:t>  </a:t>
            </a:r>
            <a:r>
              <a:rPr lang="zh-CN" altLang="en-US" dirty="0">
                <a:solidFill>
                  <a:schemeClr val="accent6">
                    <a:lumMod val="75000"/>
                  </a:schemeClr>
                </a:solidFill>
              </a:rPr>
              <a:t>起始绘制角度</a:t>
            </a:r>
            <a:r>
              <a:rPr lang="en-US" altLang="zh-CN" dirty="0">
                <a:solidFill>
                  <a:schemeClr val="accent6">
                    <a:lumMod val="75000"/>
                  </a:schemeClr>
                </a:solidFill>
              </a:rPr>
              <a:t>,</a:t>
            </a:r>
            <a:r>
              <a:rPr lang="zh-CN" altLang="en-US" dirty="0">
                <a:solidFill>
                  <a:schemeClr val="accent6">
                    <a:lumMod val="75000"/>
                  </a:schemeClr>
                </a:solidFill>
              </a:rPr>
              <a:t>默认图是从</a:t>
            </a:r>
            <a:r>
              <a:rPr lang="en-US" altLang="zh-CN" dirty="0">
                <a:solidFill>
                  <a:schemeClr val="accent6">
                    <a:lumMod val="75000"/>
                  </a:schemeClr>
                </a:solidFill>
              </a:rPr>
              <a:t>x</a:t>
            </a:r>
            <a:r>
              <a:rPr lang="zh-CN" altLang="en-US" dirty="0">
                <a:solidFill>
                  <a:schemeClr val="accent6">
                    <a:lumMod val="75000"/>
                  </a:schemeClr>
                </a:solidFill>
              </a:rPr>
              <a:t>轴正方向逆时针画起</a:t>
            </a:r>
            <a:r>
              <a:rPr lang="en-US" altLang="zh-CN" dirty="0">
                <a:solidFill>
                  <a:schemeClr val="accent6">
                    <a:lumMod val="75000"/>
                  </a:schemeClr>
                </a:solidFill>
              </a:rPr>
              <a:t>,</a:t>
            </a:r>
            <a:r>
              <a:rPr lang="zh-CN" altLang="en-US" dirty="0">
                <a:solidFill>
                  <a:schemeClr val="accent6">
                    <a:lumMod val="75000"/>
                  </a:schemeClr>
                </a:solidFill>
              </a:rPr>
              <a:t>如设定</a:t>
            </a:r>
            <a:r>
              <a:rPr lang="en-US" altLang="zh-CN" dirty="0">
                <a:solidFill>
                  <a:schemeClr val="accent6">
                    <a:lumMod val="75000"/>
                  </a:schemeClr>
                </a:solidFill>
              </a:rPr>
              <a:t>=90</a:t>
            </a:r>
            <a:r>
              <a:rPr lang="zh-CN" altLang="en-US" dirty="0">
                <a:solidFill>
                  <a:schemeClr val="accent6">
                    <a:lumMod val="75000"/>
                  </a:schemeClr>
                </a:solidFill>
              </a:rPr>
              <a:t>则从</a:t>
            </a:r>
            <a:r>
              <a:rPr lang="en-US" altLang="zh-CN" dirty="0">
                <a:solidFill>
                  <a:schemeClr val="accent6">
                    <a:lumMod val="75000"/>
                  </a:schemeClr>
                </a:solidFill>
              </a:rPr>
              <a:t>y</a:t>
            </a:r>
            <a:r>
              <a:rPr lang="zh-CN" altLang="en-US" dirty="0">
                <a:solidFill>
                  <a:schemeClr val="accent6">
                    <a:lumMod val="75000"/>
                  </a:schemeClr>
                </a:solidFill>
              </a:rPr>
              <a:t>轴正方向画起</a:t>
            </a:r>
            <a:endParaRPr lang="zh-CN" altLang="en-US" dirty="0">
              <a:solidFill>
                <a:schemeClr val="accent6">
                  <a:lumMod val="75000"/>
                </a:schemeClr>
              </a:solidFill>
            </a:endParaRPr>
          </a:p>
          <a:p>
            <a:r>
              <a:rPr lang="zh-CN" altLang="en-US" dirty="0">
                <a:solidFill>
                  <a:schemeClr val="accent6">
                    <a:lumMod val="75000"/>
                  </a:schemeClr>
                </a:solidFill>
              </a:rPr>
              <a:t>    </a:t>
            </a:r>
            <a:r>
              <a:rPr lang="en-US" altLang="zh-CN" dirty="0">
                <a:solidFill>
                  <a:schemeClr val="accent6">
                    <a:lumMod val="75000"/>
                  </a:schemeClr>
                </a:solidFill>
              </a:rPr>
              <a:t>shadow  </a:t>
            </a:r>
            <a:r>
              <a:rPr lang="zh-CN" altLang="en-US" dirty="0">
                <a:solidFill>
                  <a:schemeClr val="accent6">
                    <a:lumMod val="75000"/>
                  </a:schemeClr>
                </a:solidFill>
              </a:rPr>
              <a:t>是否阴影</a:t>
            </a:r>
            <a:endParaRPr lang="zh-CN" altLang="en-US" dirty="0">
              <a:solidFill>
                <a:schemeClr val="accent6">
                  <a:lumMod val="75000"/>
                </a:schemeClr>
              </a:solidFill>
            </a:endParaRPr>
          </a:p>
          <a:p>
            <a:r>
              <a:rPr lang="zh-CN" altLang="en-US" dirty="0">
                <a:solidFill>
                  <a:schemeClr val="accent6">
                    <a:lumMod val="75000"/>
                  </a:schemeClr>
                </a:solidFill>
              </a:rPr>
              <a:t>    </a:t>
            </a:r>
            <a:r>
              <a:rPr lang="en-US" altLang="zh-CN" dirty="0" err="1">
                <a:solidFill>
                  <a:schemeClr val="accent6">
                    <a:lumMod val="75000"/>
                  </a:schemeClr>
                </a:solidFill>
              </a:rPr>
              <a:t>labeldistance</a:t>
            </a:r>
            <a:r>
              <a:rPr lang="en-US" altLang="zh-CN" dirty="0">
                <a:solidFill>
                  <a:schemeClr val="accent6">
                    <a:lumMod val="75000"/>
                  </a:schemeClr>
                </a:solidFill>
              </a:rPr>
              <a:t> label</a:t>
            </a:r>
            <a:r>
              <a:rPr lang="zh-CN" altLang="en-US" dirty="0">
                <a:solidFill>
                  <a:schemeClr val="accent6">
                    <a:lumMod val="75000"/>
                  </a:schemeClr>
                </a:solidFill>
              </a:rPr>
              <a:t>绘制位置</a:t>
            </a:r>
            <a:r>
              <a:rPr lang="en-US" altLang="zh-CN" dirty="0">
                <a:solidFill>
                  <a:schemeClr val="accent6">
                    <a:lumMod val="75000"/>
                  </a:schemeClr>
                </a:solidFill>
              </a:rPr>
              <a:t>,</a:t>
            </a:r>
            <a:r>
              <a:rPr lang="zh-CN" altLang="en-US" dirty="0">
                <a:solidFill>
                  <a:schemeClr val="accent6">
                    <a:lumMod val="75000"/>
                  </a:schemeClr>
                </a:solidFill>
              </a:rPr>
              <a:t>相对于半径的比例</a:t>
            </a:r>
            <a:r>
              <a:rPr lang="en-US" altLang="zh-CN" dirty="0">
                <a:solidFill>
                  <a:schemeClr val="accent6">
                    <a:lumMod val="75000"/>
                  </a:schemeClr>
                </a:solidFill>
              </a:rPr>
              <a:t>, </a:t>
            </a:r>
            <a:r>
              <a:rPr lang="zh-CN" altLang="en-US" dirty="0">
                <a:solidFill>
                  <a:schemeClr val="accent6">
                    <a:lumMod val="75000"/>
                  </a:schemeClr>
                </a:solidFill>
              </a:rPr>
              <a:t>如</a:t>
            </a:r>
            <a:r>
              <a:rPr lang="en-US" altLang="zh-CN" dirty="0">
                <a:solidFill>
                  <a:schemeClr val="accent6">
                    <a:lumMod val="75000"/>
                  </a:schemeClr>
                </a:solidFill>
              </a:rPr>
              <a:t>&lt;1</a:t>
            </a:r>
            <a:r>
              <a:rPr lang="zh-CN" altLang="en-US" dirty="0">
                <a:solidFill>
                  <a:schemeClr val="accent6">
                    <a:lumMod val="75000"/>
                  </a:schemeClr>
                </a:solidFill>
              </a:rPr>
              <a:t>则绘制在饼图内侧</a:t>
            </a:r>
            <a:endParaRPr lang="zh-CN" altLang="en-US" dirty="0">
              <a:solidFill>
                <a:schemeClr val="accent6">
                  <a:lumMod val="75000"/>
                </a:schemeClr>
              </a:solidFill>
            </a:endParaRPr>
          </a:p>
          <a:p>
            <a:r>
              <a:rPr lang="zh-CN" altLang="en-US" dirty="0">
                <a:solidFill>
                  <a:schemeClr val="accent6">
                    <a:lumMod val="75000"/>
                  </a:schemeClr>
                </a:solidFill>
              </a:rPr>
              <a:t>    </a:t>
            </a:r>
            <a:r>
              <a:rPr lang="en-US" altLang="zh-CN" dirty="0" err="1">
                <a:solidFill>
                  <a:schemeClr val="accent6">
                    <a:lumMod val="75000"/>
                  </a:schemeClr>
                </a:solidFill>
              </a:rPr>
              <a:t>autopct</a:t>
            </a:r>
            <a:r>
              <a:rPr lang="en-US" altLang="zh-CN" dirty="0">
                <a:solidFill>
                  <a:schemeClr val="accent6">
                    <a:lumMod val="75000"/>
                  </a:schemeClr>
                </a:solidFill>
              </a:rPr>
              <a:t> </a:t>
            </a:r>
            <a:r>
              <a:rPr lang="zh-CN" altLang="en-US" dirty="0">
                <a:solidFill>
                  <a:schemeClr val="accent6">
                    <a:lumMod val="75000"/>
                  </a:schemeClr>
                </a:solidFill>
              </a:rPr>
              <a:t>控制饼图内百分比设置</a:t>
            </a:r>
            <a:r>
              <a:rPr lang="en-US" altLang="zh-CN" dirty="0">
                <a:solidFill>
                  <a:schemeClr val="accent6">
                    <a:lumMod val="75000"/>
                  </a:schemeClr>
                </a:solidFill>
              </a:rPr>
              <a:t>,</a:t>
            </a:r>
            <a:r>
              <a:rPr lang="zh-CN" altLang="en-US" dirty="0">
                <a:solidFill>
                  <a:schemeClr val="accent6">
                    <a:lumMod val="75000"/>
                  </a:schemeClr>
                </a:solidFill>
              </a:rPr>
              <a:t>可以使用</a:t>
            </a:r>
            <a:r>
              <a:rPr lang="en-US" altLang="zh-CN" dirty="0">
                <a:solidFill>
                  <a:schemeClr val="accent6">
                    <a:lumMod val="75000"/>
                  </a:schemeClr>
                </a:solidFill>
              </a:rPr>
              <a:t>format</a:t>
            </a:r>
            <a:r>
              <a:rPr lang="zh-CN" altLang="en-US" dirty="0">
                <a:solidFill>
                  <a:schemeClr val="accent6">
                    <a:lumMod val="75000"/>
                  </a:schemeClr>
                </a:solidFill>
              </a:rPr>
              <a:t>字符串或者</a:t>
            </a:r>
            <a:r>
              <a:rPr lang="en-US" altLang="zh-CN" dirty="0">
                <a:solidFill>
                  <a:schemeClr val="accent6">
                    <a:lumMod val="75000"/>
                  </a:schemeClr>
                </a:solidFill>
              </a:rPr>
              <a:t>format function</a:t>
            </a:r>
            <a:endParaRPr lang="en-US" altLang="zh-CN" dirty="0">
              <a:solidFill>
                <a:schemeClr val="accent6">
                  <a:lumMod val="75000"/>
                </a:schemeClr>
              </a:solidFill>
            </a:endParaRPr>
          </a:p>
          <a:p>
            <a:r>
              <a:rPr lang="en-US" altLang="zh-CN" dirty="0">
                <a:solidFill>
                  <a:schemeClr val="accent6">
                    <a:lumMod val="75000"/>
                  </a:schemeClr>
                </a:solidFill>
              </a:rPr>
              <a:t>            '%1.1f'</a:t>
            </a:r>
            <a:r>
              <a:rPr lang="zh-CN" altLang="en-US" dirty="0">
                <a:solidFill>
                  <a:schemeClr val="accent6">
                    <a:lumMod val="75000"/>
                  </a:schemeClr>
                </a:solidFill>
              </a:rPr>
              <a:t>指小数点前后位数</a:t>
            </a:r>
            <a:r>
              <a:rPr lang="en-US" altLang="zh-CN" dirty="0">
                <a:solidFill>
                  <a:schemeClr val="accent6">
                    <a:lumMod val="75000"/>
                  </a:schemeClr>
                </a:solidFill>
              </a:rPr>
              <a:t>(</a:t>
            </a:r>
            <a:r>
              <a:rPr lang="zh-CN" altLang="en-US" dirty="0">
                <a:solidFill>
                  <a:schemeClr val="accent6">
                    <a:lumMod val="75000"/>
                  </a:schemeClr>
                </a:solidFill>
              </a:rPr>
              <a:t>没有用空格补齐</a:t>
            </a:r>
            <a:r>
              <a:rPr lang="en-US" altLang="zh-CN" dirty="0">
                <a:solidFill>
                  <a:schemeClr val="accent6">
                    <a:lumMod val="75000"/>
                  </a:schemeClr>
                </a:solidFill>
              </a:rPr>
              <a:t>)</a:t>
            </a:r>
            <a:endParaRPr lang="en-US" altLang="zh-CN" dirty="0">
              <a:solidFill>
                <a:schemeClr val="accent6">
                  <a:lumMod val="75000"/>
                </a:schemeClr>
              </a:solidFill>
            </a:endParaRPr>
          </a:p>
          <a:p>
            <a:r>
              <a:rPr lang="en-US" altLang="zh-CN" dirty="0">
                <a:solidFill>
                  <a:schemeClr val="accent6">
                    <a:lumMod val="75000"/>
                  </a:schemeClr>
                </a:solidFill>
              </a:rPr>
              <a:t>    </a:t>
            </a:r>
            <a:r>
              <a:rPr lang="en-US" altLang="zh-CN" dirty="0" err="1">
                <a:solidFill>
                  <a:schemeClr val="accent6">
                    <a:lumMod val="75000"/>
                  </a:schemeClr>
                </a:solidFill>
              </a:rPr>
              <a:t>pctdistance</a:t>
            </a:r>
            <a:r>
              <a:rPr lang="en-US" altLang="zh-CN" dirty="0">
                <a:solidFill>
                  <a:schemeClr val="accent6">
                    <a:lumMod val="75000"/>
                  </a:schemeClr>
                </a:solidFill>
              </a:rPr>
              <a:t> </a:t>
            </a:r>
            <a:r>
              <a:rPr lang="zh-CN" altLang="en-US" dirty="0">
                <a:solidFill>
                  <a:schemeClr val="accent6">
                    <a:lumMod val="75000"/>
                  </a:schemeClr>
                </a:solidFill>
              </a:rPr>
              <a:t>类似于</a:t>
            </a:r>
            <a:r>
              <a:rPr lang="en-US" altLang="zh-CN" dirty="0" err="1">
                <a:solidFill>
                  <a:schemeClr val="accent6">
                    <a:lumMod val="75000"/>
                  </a:schemeClr>
                </a:solidFill>
              </a:rPr>
              <a:t>labeldistance</a:t>
            </a:r>
            <a:r>
              <a:rPr lang="en-US" altLang="zh-CN" dirty="0">
                <a:solidFill>
                  <a:schemeClr val="accent6">
                    <a:lumMod val="75000"/>
                  </a:schemeClr>
                </a:solidFill>
              </a:rPr>
              <a:t>,</a:t>
            </a:r>
            <a:r>
              <a:rPr lang="zh-CN" altLang="en-US" dirty="0">
                <a:solidFill>
                  <a:schemeClr val="accent6">
                    <a:lumMod val="75000"/>
                  </a:schemeClr>
                </a:solidFill>
              </a:rPr>
              <a:t>指定</a:t>
            </a:r>
            <a:r>
              <a:rPr lang="en-US" altLang="zh-CN" dirty="0" err="1">
                <a:solidFill>
                  <a:schemeClr val="accent6">
                    <a:lumMod val="75000"/>
                  </a:schemeClr>
                </a:solidFill>
              </a:rPr>
              <a:t>autopct</a:t>
            </a:r>
            <a:r>
              <a:rPr lang="zh-CN" altLang="en-US" dirty="0">
                <a:solidFill>
                  <a:schemeClr val="accent6">
                    <a:lumMod val="75000"/>
                  </a:schemeClr>
                </a:solidFill>
              </a:rPr>
              <a:t>的位置刻度</a:t>
            </a:r>
            <a:endParaRPr lang="zh-CN" altLang="en-US" dirty="0">
              <a:solidFill>
                <a:schemeClr val="accent6">
                  <a:lumMod val="75000"/>
                </a:schemeClr>
              </a:solidFill>
            </a:endParaRPr>
          </a:p>
          <a:p>
            <a:r>
              <a:rPr lang="zh-CN" altLang="en-US" dirty="0">
                <a:solidFill>
                  <a:schemeClr val="accent6">
                    <a:lumMod val="75000"/>
                  </a:schemeClr>
                </a:solidFill>
              </a:rPr>
              <a:t>    </a:t>
            </a:r>
            <a:r>
              <a:rPr lang="en-US" altLang="zh-CN" dirty="0">
                <a:solidFill>
                  <a:schemeClr val="accent6">
                    <a:lumMod val="75000"/>
                  </a:schemeClr>
                </a:solidFill>
              </a:rPr>
              <a:t>radius  </a:t>
            </a:r>
            <a:r>
              <a:rPr lang="zh-CN" altLang="en-US" dirty="0">
                <a:solidFill>
                  <a:schemeClr val="accent6">
                    <a:lumMod val="75000"/>
                  </a:schemeClr>
                </a:solidFill>
              </a:rPr>
              <a:t>控制饼图半径</a:t>
            </a:r>
            <a:endParaRPr lang="zh-CN" altLang="en-US" dirty="0">
              <a:solidFill>
                <a:schemeClr val="accent6">
                  <a:lumMod val="75000"/>
                </a:schemeClr>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43000" y="439738"/>
            <a:ext cx="8229600" cy="752475"/>
          </a:xfrm>
        </p:spPr>
        <p:txBody>
          <a:bodyPr/>
          <a:lstStyle/>
          <a:p>
            <a:pPr algn="l"/>
            <a:r>
              <a:rPr lang="en-US" altLang="zh-CN" dirty="0" err="1">
                <a:sym typeface="+mn-ea"/>
              </a:rPr>
              <a:t>matplotlib</a:t>
            </a:r>
            <a:r>
              <a:rPr lang="zh-CN" altLang="en-US" dirty="0">
                <a:sym typeface="+mn-ea"/>
              </a:rPr>
              <a:t>绘制饼图</a:t>
            </a:r>
            <a:endParaRPr lang="zh-CN" altLang="en-US" dirty="0">
              <a:sym typeface="+mn-ea"/>
            </a:endParaRPr>
          </a:p>
        </p:txBody>
      </p:sp>
      <p:pic>
        <p:nvPicPr>
          <p:cNvPr id="4" name="图片 3"/>
          <p:cNvPicPr>
            <a:picLocks noChangeAspect="1"/>
          </p:cNvPicPr>
          <p:nvPr/>
        </p:nvPicPr>
        <p:blipFill>
          <a:blip r:embed="rId1"/>
          <a:stretch>
            <a:fillRect/>
          </a:stretch>
        </p:blipFill>
        <p:spPr>
          <a:xfrm>
            <a:off x="2819400" y="994613"/>
            <a:ext cx="5367781" cy="5863387"/>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5925950" y="1029941"/>
            <a:ext cx="6263847" cy="5070149"/>
            <a:chOff x="6427694" y="152395"/>
            <a:chExt cx="5764306" cy="4665805"/>
          </a:xfrm>
        </p:grpSpPr>
        <p:sp>
          <p:nvSpPr>
            <p:cNvPr id="93" name="等腰三角形 92"/>
            <p:cNvSpPr/>
            <p:nvPr/>
          </p:nvSpPr>
          <p:spPr>
            <a:xfrm rot="16200000" flipH="1">
              <a:off x="10563114" y="360844"/>
              <a:ext cx="1837335" cy="14204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4" name="等腰三角形 93"/>
            <p:cNvSpPr/>
            <p:nvPr/>
          </p:nvSpPr>
          <p:spPr>
            <a:xfrm rot="5400000" flipH="1">
              <a:off x="10563112" y="1303666"/>
              <a:ext cx="1837335" cy="14204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等腰三角形 94"/>
            <p:cNvSpPr/>
            <p:nvPr/>
          </p:nvSpPr>
          <p:spPr>
            <a:xfrm rot="16200000" flipH="1">
              <a:off x="10563114" y="2246487"/>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等腰三角形 95"/>
            <p:cNvSpPr/>
            <p:nvPr/>
          </p:nvSpPr>
          <p:spPr>
            <a:xfrm rot="5400000" flipH="1">
              <a:off x="9114239" y="360847"/>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等腰三角形 96"/>
            <p:cNvSpPr/>
            <p:nvPr/>
          </p:nvSpPr>
          <p:spPr>
            <a:xfrm rot="16200000" flipH="1">
              <a:off x="9122951" y="1303666"/>
              <a:ext cx="1837335" cy="14204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639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等腰三角形 97"/>
            <p:cNvSpPr/>
            <p:nvPr/>
          </p:nvSpPr>
          <p:spPr>
            <a:xfrm rot="5400000" flipH="1">
              <a:off x="9120882" y="2246490"/>
              <a:ext cx="1837335" cy="142043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等腰三角形 98"/>
            <p:cNvSpPr/>
            <p:nvPr/>
          </p:nvSpPr>
          <p:spPr>
            <a:xfrm rot="16200000" flipH="1">
              <a:off x="7659407" y="360844"/>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等腰三角形 99"/>
            <p:cNvSpPr/>
            <p:nvPr/>
          </p:nvSpPr>
          <p:spPr>
            <a:xfrm rot="16200000" flipH="1">
              <a:off x="9122668" y="318931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等腰三角形 100"/>
            <p:cNvSpPr/>
            <p:nvPr/>
          </p:nvSpPr>
          <p:spPr>
            <a:xfrm rot="5400000" flipH="1">
              <a:off x="7659407" y="130366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等腰三角形 101"/>
            <p:cNvSpPr/>
            <p:nvPr/>
          </p:nvSpPr>
          <p:spPr>
            <a:xfrm rot="16200000" flipH="1">
              <a:off x="6219245" y="1303664"/>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3" name="文本框 102"/>
          <p:cNvSpPr txBox="1"/>
          <p:nvPr/>
        </p:nvSpPr>
        <p:spPr>
          <a:xfrm flipH="1">
            <a:off x="3941960" y="4363760"/>
            <a:ext cx="4320724" cy="707630"/>
          </a:xfrm>
          <a:prstGeom prst="rect">
            <a:avLst/>
          </a:prstGeom>
          <a:noFill/>
        </p:spPr>
        <p:txBody>
          <a:bodyPr wrap="square" rtlCol="0">
            <a:spAutoFit/>
          </a:bodyPr>
          <a:lstStyle/>
          <a:p>
            <a:pPr marL="0" lvl="1"/>
            <a:r>
              <a:rPr lang="zh-CN" altLang="en-US" sz="4000" b="1" dirty="0">
                <a:solidFill>
                  <a:schemeClr val="accent1"/>
                </a:solidFill>
                <a:latin typeface="微软雅黑" panose="020B0503020204020204" pitchFamily="34" charset="-122"/>
                <a:ea typeface="微软雅黑" panose="020B0503020204020204" pitchFamily="34" charset="-122"/>
              </a:rPr>
              <a:t>科学计算库拓展</a:t>
            </a:r>
            <a:endParaRPr lang="en-US" altLang="zh-CN" sz="4000" b="1" dirty="0">
              <a:solidFill>
                <a:schemeClr val="accent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445471" y="3784348"/>
            <a:ext cx="2742208" cy="1938291"/>
          </a:xfrm>
          <a:prstGeom prst="rect">
            <a:avLst/>
          </a:prstGeom>
          <a:noFill/>
        </p:spPr>
        <p:txBody>
          <a:bodyPr wrap="square" rtlCol="0">
            <a:spAutoFit/>
          </a:bodyPr>
          <a:lstStyle/>
          <a:p>
            <a:pPr algn="ctr"/>
            <a:r>
              <a:rPr lang="en-US" altLang="zh-CN"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05</a:t>
            </a:r>
            <a:endParaRPr lang="zh-CN" altLang="en-US"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等腰三角形 104"/>
          <p:cNvSpPr/>
          <p:nvPr/>
        </p:nvSpPr>
        <p:spPr>
          <a:xfrm rot="5400000">
            <a:off x="2831615" y="4318755"/>
            <a:ext cx="997991" cy="8603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43000" y="439738"/>
            <a:ext cx="8229600" cy="752475"/>
          </a:xfrm>
        </p:spPr>
        <p:txBody>
          <a:bodyPr/>
          <a:lstStyle/>
          <a:p>
            <a:pPr algn="l"/>
            <a:r>
              <a:rPr lang="en-US" altLang="zh-CN" dirty="0">
                <a:sym typeface="+mn-ea"/>
              </a:rPr>
              <a:t>Pandas</a:t>
            </a:r>
            <a:r>
              <a:rPr lang="zh-CN" altLang="en-US" dirty="0"/>
              <a:t>制图</a:t>
            </a:r>
            <a:endParaRPr lang="en-US" altLang="zh-CN"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58051" y="3805787"/>
            <a:ext cx="4169465" cy="2794549"/>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600" y="3716966"/>
            <a:ext cx="4179223" cy="2797474"/>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212" y="1014496"/>
            <a:ext cx="4155304" cy="285391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059" y="1014495"/>
            <a:ext cx="4379764" cy="2836635"/>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30300" y="439738"/>
            <a:ext cx="8229600" cy="752475"/>
          </a:xfrm>
        </p:spPr>
        <p:txBody>
          <a:bodyPr/>
          <a:lstStyle/>
          <a:p>
            <a:pPr algn="l"/>
            <a:r>
              <a:rPr lang="en-US" altLang="zh-CN" dirty="0">
                <a:sym typeface="+mn-ea"/>
              </a:rPr>
              <a:t>Pandas</a:t>
            </a:r>
            <a:r>
              <a:rPr lang="zh-CN" altLang="en-US" dirty="0">
                <a:sym typeface="+mn-ea"/>
              </a:rPr>
              <a:t>之</a:t>
            </a:r>
            <a:r>
              <a:rPr lang="en-US" altLang="zh-CN" dirty="0"/>
              <a:t>Series </a:t>
            </a:r>
            <a:r>
              <a:rPr lang="zh-CN" altLang="en-US" dirty="0"/>
              <a:t>制图</a:t>
            </a:r>
            <a:endParaRPr lang="zh-CN" altLang="en-US" dirty="0"/>
          </a:p>
        </p:txBody>
      </p:sp>
      <p:pic>
        <p:nvPicPr>
          <p:cNvPr id="4" name="图片 3"/>
          <p:cNvPicPr>
            <a:picLocks noChangeAspect="1"/>
          </p:cNvPicPr>
          <p:nvPr/>
        </p:nvPicPr>
        <p:blipFill>
          <a:blip r:embed="rId1"/>
          <a:stretch>
            <a:fillRect/>
          </a:stretch>
        </p:blipFill>
        <p:spPr>
          <a:xfrm>
            <a:off x="1528119" y="1281195"/>
            <a:ext cx="8953089" cy="5227475"/>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30300" y="439738"/>
            <a:ext cx="8229600" cy="752475"/>
          </a:xfrm>
        </p:spPr>
        <p:txBody>
          <a:bodyPr/>
          <a:lstStyle/>
          <a:p>
            <a:pPr algn="l"/>
            <a:r>
              <a:rPr lang="en-US" altLang="zh-CN" dirty="0">
                <a:sym typeface="+mn-ea"/>
              </a:rPr>
              <a:t>Pandas</a:t>
            </a:r>
            <a:r>
              <a:rPr lang="zh-CN" altLang="en-US" dirty="0">
                <a:sym typeface="+mn-ea"/>
              </a:rPr>
              <a:t>之</a:t>
            </a:r>
            <a:r>
              <a:rPr lang="en-US" altLang="zh-CN" dirty="0"/>
              <a:t>Series</a:t>
            </a:r>
            <a:r>
              <a:rPr lang="zh-CN" altLang="en-US" dirty="0"/>
              <a:t>制图</a:t>
            </a:r>
            <a:endParaRPr lang="zh-CN" altLang="en-US" dirty="0"/>
          </a:p>
        </p:txBody>
      </p:sp>
      <p:pic>
        <p:nvPicPr>
          <p:cNvPr id="5" name="图片 4"/>
          <p:cNvPicPr>
            <a:picLocks noChangeAspect="1"/>
          </p:cNvPicPr>
          <p:nvPr/>
        </p:nvPicPr>
        <p:blipFill>
          <a:blip r:embed="rId1"/>
          <a:stretch>
            <a:fillRect/>
          </a:stretch>
        </p:blipFill>
        <p:spPr>
          <a:xfrm>
            <a:off x="2928381" y="1116095"/>
            <a:ext cx="6326731" cy="5630211"/>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43000" y="439738"/>
            <a:ext cx="8229600" cy="752475"/>
          </a:xfrm>
        </p:spPr>
        <p:txBody>
          <a:bodyPr>
            <a:normAutofit/>
          </a:bodyPr>
          <a:lstStyle/>
          <a:p>
            <a:pPr algn="l"/>
            <a:r>
              <a:rPr lang="en-US" altLang="zh-CN" dirty="0">
                <a:sym typeface="+mn-ea"/>
              </a:rPr>
              <a:t>Pandas</a:t>
            </a:r>
            <a:r>
              <a:rPr lang="zh-CN" altLang="en-US" dirty="0">
                <a:sym typeface="+mn-ea"/>
              </a:rPr>
              <a:t>之</a:t>
            </a:r>
            <a:r>
              <a:rPr lang="en-US" altLang="zh-CN" dirty="0" err="1"/>
              <a:t>DataFrame</a:t>
            </a:r>
            <a:r>
              <a:rPr lang="zh-CN" altLang="en-US" dirty="0"/>
              <a:t>制图</a:t>
            </a:r>
            <a:endParaRPr lang="zh-CN" altLang="en-US" dirty="0"/>
          </a:p>
        </p:txBody>
      </p:sp>
      <p:pic>
        <p:nvPicPr>
          <p:cNvPr id="4" name="图片 3"/>
          <p:cNvPicPr>
            <a:picLocks noChangeAspect="1"/>
          </p:cNvPicPr>
          <p:nvPr/>
        </p:nvPicPr>
        <p:blipFill>
          <a:blip r:embed="rId1"/>
          <a:stretch>
            <a:fillRect/>
          </a:stretch>
        </p:blipFill>
        <p:spPr>
          <a:xfrm>
            <a:off x="925324" y="1269186"/>
            <a:ext cx="10416383" cy="51113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normAutofit/>
          </a:bodyPr>
          <a:lstStyle/>
          <a:p>
            <a:pPr>
              <a:lnSpc>
                <a:spcPct val="150000"/>
              </a:lnSpc>
            </a:pPr>
            <a:r>
              <a:rPr lang="en-US" altLang="zh-CN" dirty="0"/>
              <a:t> </a:t>
            </a:r>
            <a:r>
              <a:rPr lang="zh-CN" altLang="en-US" dirty="0"/>
              <a:t>可以通过</a:t>
            </a:r>
            <a:r>
              <a:rPr lang="en-US" altLang="zh-CN" dirty="0" err="1"/>
              <a:t>numpy</a:t>
            </a:r>
            <a:r>
              <a:rPr lang="zh-CN" altLang="en-US" dirty="0"/>
              <a:t>模块中的常用的几个函数进行创建</a:t>
            </a:r>
            <a:r>
              <a:rPr lang="en-US" altLang="zh-CN" dirty="0" err="1"/>
              <a:t>ndarray</a:t>
            </a:r>
            <a:r>
              <a:rPr lang="zh-CN" altLang="en-US" dirty="0"/>
              <a:t>多维数组对象，主要函数如下：</a:t>
            </a:r>
            <a:endParaRPr lang="zh-CN" altLang="en-US" dirty="0"/>
          </a:p>
          <a:p>
            <a:pPr lvl="1">
              <a:lnSpc>
                <a:spcPct val="150000"/>
              </a:lnSpc>
            </a:pPr>
            <a:r>
              <a:rPr lang="zh-CN" altLang="en-US" dirty="0"/>
              <a:t> </a:t>
            </a:r>
            <a:r>
              <a:rPr lang="en-US" altLang="zh-CN" dirty="0"/>
              <a:t>array</a:t>
            </a:r>
            <a:r>
              <a:rPr lang="zh-CN" altLang="en-US" dirty="0"/>
              <a:t>函数：接收一个普通的</a:t>
            </a:r>
            <a:r>
              <a:rPr lang="en-US" altLang="zh-CN" dirty="0"/>
              <a:t>python</a:t>
            </a:r>
            <a:r>
              <a:rPr lang="zh-CN" altLang="en-US" dirty="0"/>
              <a:t>序列，并将其转换为</a:t>
            </a:r>
            <a:r>
              <a:rPr lang="en-US" altLang="zh-CN" dirty="0" err="1"/>
              <a:t>ndarray</a:t>
            </a:r>
            <a:endParaRPr lang="en-US" altLang="zh-CN" dirty="0"/>
          </a:p>
          <a:p>
            <a:pPr lvl="1">
              <a:lnSpc>
                <a:spcPct val="150000"/>
              </a:lnSpc>
            </a:pPr>
            <a:r>
              <a:rPr lang="en-US" altLang="zh-CN" dirty="0"/>
              <a:t> zeros</a:t>
            </a:r>
            <a:r>
              <a:rPr lang="zh-CN" altLang="en-US" dirty="0"/>
              <a:t>函数：创建指定长度或者形状的全零数组。</a:t>
            </a:r>
            <a:endParaRPr lang="zh-CN" altLang="en-US" dirty="0"/>
          </a:p>
          <a:p>
            <a:pPr lvl="1">
              <a:lnSpc>
                <a:spcPct val="150000"/>
              </a:lnSpc>
            </a:pPr>
            <a:r>
              <a:rPr lang="zh-CN" altLang="en-US" dirty="0"/>
              <a:t> </a:t>
            </a:r>
            <a:r>
              <a:rPr lang="en-US" altLang="zh-CN" dirty="0"/>
              <a:t>ones</a:t>
            </a:r>
            <a:r>
              <a:rPr lang="zh-CN" altLang="en-US" dirty="0"/>
              <a:t>函数：创建指定长度或者形状的全</a:t>
            </a:r>
            <a:r>
              <a:rPr lang="en-US" altLang="zh-CN" dirty="0"/>
              <a:t>1</a:t>
            </a:r>
            <a:r>
              <a:rPr lang="zh-CN" altLang="en-US" dirty="0"/>
              <a:t>数组。</a:t>
            </a:r>
            <a:endParaRPr lang="zh-CN" altLang="en-US" dirty="0"/>
          </a:p>
          <a:p>
            <a:pPr lvl="1">
              <a:lnSpc>
                <a:spcPct val="150000"/>
              </a:lnSpc>
            </a:pPr>
            <a:r>
              <a:rPr lang="zh-CN" altLang="en-US" dirty="0"/>
              <a:t> </a:t>
            </a:r>
            <a:r>
              <a:rPr lang="en-US" altLang="zh-CN" dirty="0"/>
              <a:t>empty</a:t>
            </a:r>
            <a:r>
              <a:rPr lang="zh-CN" altLang="en-US" dirty="0"/>
              <a:t>函数：创建一个没有任何具体值的数组</a:t>
            </a:r>
            <a:r>
              <a:rPr lang="en-US" altLang="zh-CN" dirty="0"/>
              <a:t>(</a:t>
            </a:r>
            <a:r>
              <a:rPr lang="zh-CN" altLang="en-US" dirty="0"/>
              <a:t>准确地说是创建一些未初始化的</a:t>
            </a:r>
            <a:r>
              <a:rPr lang="en-US" altLang="zh-CN" dirty="0" err="1"/>
              <a:t>ndarray</a:t>
            </a:r>
            <a:r>
              <a:rPr lang="zh-CN" altLang="en-US" dirty="0"/>
              <a:t>多维数组</a:t>
            </a:r>
            <a:r>
              <a:rPr lang="en-US" altLang="zh-CN" dirty="0"/>
              <a:t>)</a:t>
            </a:r>
            <a:endParaRPr lang="en-US" altLang="zh-CN" dirty="0"/>
          </a:p>
        </p:txBody>
      </p:sp>
      <p:sp>
        <p:nvSpPr>
          <p:cNvPr id="3" name="标题 2"/>
          <p:cNvSpPr>
            <a:spLocks noGrp="1"/>
          </p:cNvSpPr>
          <p:nvPr>
            <p:ph type="title"/>
          </p:nvPr>
        </p:nvSpPr>
        <p:spPr>
          <a:xfrm>
            <a:off x="1003300" y="371475"/>
            <a:ext cx="8229600" cy="752475"/>
          </a:xfrm>
        </p:spPr>
        <p:txBody>
          <a:bodyPr/>
          <a:lstStyle/>
          <a:p>
            <a:pPr algn="l"/>
            <a:r>
              <a:rPr lang="en-US" altLang="zh-CN" sz="3600" dirty="0" err="1"/>
              <a:t>ndarray</a:t>
            </a:r>
            <a:r>
              <a:rPr lang="zh-CN" altLang="en-US" sz="3600" dirty="0"/>
              <a:t>创建</a:t>
            </a:r>
            <a:endParaRPr lang="zh-CN" altLang="en-US" sz="36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43000" y="439738"/>
            <a:ext cx="8229600" cy="752475"/>
          </a:xfrm>
        </p:spPr>
        <p:txBody>
          <a:bodyPr/>
          <a:lstStyle/>
          <a:p>
            <a:pPr algn="l"/>
            <a:r>
              <a:rPr lang="en-US" altLang="zh-CN" dirty="0">
                <a:sym typeface="+mn-ea"/>
              </a:rPr>
              <a:t>Pandas</a:t>
            </a:r>
            <a:r>
              <a:rPr lang="zh-CN" altLang="en-US" dirty="0">
                <a:sym typeface="+mn-ea"/>
              </a:rPr>
              <a:t>之</a:t>
            </a:r>
            <a:r>
              <a:rPr lang="en-US" altLang="zh-CN" dirty="0" err="1"/>
              <a:t>DataFrame</a:t>
            </a:r>
            <a:r>
              <a:rPr lang="zh-CN" altLang="en-US" dirty="0"/>
              <a:t>制图</a:t>
            </a:r>
            <a:endParaRPr lang="zh-CN" altLang="en-US" dirty="0"/>
          </a:p>
        </p:txBody>
      </p:sp>
      <p:pic>
        <p:nvPicPr>
          <p:cNvPr id="4" name="图片 3"/>
          <p:cNvPicPr>
            <a:picLocks noChangeAspect="1"/>
          </p:cNvPicPr>
          <p:nvPr/>
        </p:nvPicPr>
        <p:blipFill>
          <a:blip r:embed="rId1"/>
          <a:stretch>
            <a:fillRect/>
          </a:stretch>
        </p:blipFill>
        <p:spPr>
          <a:xfrm>
            <a:off x="2486338" y="1108008"/>
            <a:ext cx="6375288" cy="5456943"/>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77900" y="366713"/>
            <a:ext cx="8229600" cy="752475"/>
          </a:xfrm>
        </p:spPr>
        <p:txBody>
          <a:bodyPr/>
          <a:lstStyle/>
          <a:p>
            <a:pPr algn="l"/>
            <a:r>
              <a:rPr lang="en-US" altLang="zh-CN" sz="3600" dirty="0" err="1"/>
              <a:t>ndarray</a:t>
            </a:r>
            <a:r>
              <a:rPr lang="zh-CN" altLang="en-US" sz="3600" dirty="0"/>
              <a:t>创建</a:t>
            </a:r>
            <a:endParaRPr lang="zh-CN" altLang="en-US" sz="3600" dirty="0"/>
          </a:p>
        </p:txBody>
      </p:sp>
      <p:pic>
        <p:nvPicPr>
          <p:cNvPr id="5" name="图片 4"/>
          <p:cNvPicPr>
            <a:picLocks noChangeAspect="1"/>
          </p:cNvPicPr>
          <p:nvPr/>
        </p:nvPicPr>
        <p:blipFill>
          <a:blip r:embed="rId1"/>
          <a:stretch>
            <a:fillRect/>
          </a:stretch>
        </p:blipFill>
        <p:spPr>
          <a:xfrm>
            <a:off x="264702" y="1269261"/>
            <a:ext cx="11759383" cy="48462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52500" y="384175"/>
            <a:ext cx="8229600" cy="752475"/>
          </a:xfrm>
        </p:spPr>
        <p:txBody>
          <a:bodyPr/>
          <a:lstStyle/>
          <a:p>
            <a:pPr algn="l"/>
            <a:r>
              <a:rPr lang="en-US" altLang="zh-CN" sz="3600" dirty="0" err="1"/>
              <a:t>ndarray</a:t>
            </a:r>
            <a:r>
              <a:rPr lang="zh-CN" altLang="en-US" sz="3600" dirty="0"/>
              <a:t>创建</a:t>
            </a:r>
            <a:endParaRPr lang="zh-CN" altLang="en-US" sz="3600" dirty="0"/>
          </a:p>
        </p:txBody>
      </p:sp>
      <p:pic>
        <p:nvPicPr>
          <p:cNvPr id="5" name="图片 4"/>
          <p:cNvPicPr>
            <a:picLocks noChangeAspect="1"/>
          </p:cNvPicPr>
          <p:nvPr/>
        </p:nvPicPr>
        <p:blipFill>
          <a:blip r:embed="rId1"/>
          <a:stretch>
            <a:fillRect/>
          </a:stretch>
        </p:blipFill>
        <p:spPr>
          <a:xfrm>
            <a:off x="1560134" y="1125277"/>
            <a:ext cx="4175909" cy="5682918"/>
          </a:xfrm>
          <a:prstGeom prst="rect">
            <a:avLst/>
          </a:prstGeom>
        </p:spPr>
      </p:pic>
      <p:pic>
        <p:nvPicPr>
          <p:cNvPr id="10" name="图片 9"/>
          <p:cNvPicPr>
            <a:picLocks noChangeAspect="1"/>
          </p:cNvPicPr>
          <p:nvPr/>
        </p:nvPicPr>
        <p:blipFill>
          <a:blip r:embed="rId2"/>
          <a:stretch>
            <a:fillRect/>
          </a:stretch>
        </p:blipFill>
        <p:spPr>
          <a:xfrm>
            <a:off x="6743922" y="1125278"/>
            <a:ext cx="4031515" cy="55188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44004" y="1398210"/>
            <a:ext cx="5164555" cy="738910"/>
            <a:chOff x="4849178" y="1594836"/>
            <a:chExt cx="5166422" cy="739177"/>
          </a:xfrm>
        </p:grpSpPr>
        <p:sp>
          <p:nvSpPr>
            <p:cNvPr id="3" name="等腰三角形 2"/>
            <p:cNvSpPr/>
            <p:nvPr/>
          </p:nvSpPr>
          <p:spPr>
            <a:xfrm rot="5400000">
              <a:off x="5666858" y="1872452"/>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cs typeface="微软雅黑" panose="020B0503020204020204" pitchFamily="34" charset="-122"/>
              </a:endParaRPr>
            </a:p>
          </p:txBody>
        </p:sp>
        <p:sp>
          <p:nvSpPr>
            <p:cNvPr id="4" name="文本框 54"/>
            <p:cNvSpPr txBox="1"/>
            <p:nvPr/>
          </p:nvSpPr>
          <p:spPr>
            <a:xfrm>
              <a:off x="4849178" y="1625999"/>
              <a:ext cx="826021" cy="708014"/>
            </a:xfrm>
            <a:prstGeom prst="rect">
              <a:avLst/>
            </a:prstGeom>
            <a:noFill/>
          </p:spPr>
          <p:txBody>
            <a:bodyPr wrap="square" rtlCol="0">
              <a:spAutoFit/>
            </a:bodyPr>
            <a:lstStyle/>
            <a:p>
              <a:r>
                <a:rPr lang="en-US" altLang="zh-CN" sz="4000" b="1" dirty="0">
                  <a:latin typeface="+mn-ea"/>
                  <a:cs typeface="微软雅黑" panose="020B0503020204020204" pitchFamily="34" charset="-122"/>
                </a:rPr>
                <a:t>1</a:t>
              </a:r>
              <a:endParaRPr lang="zh-CN" altLang="en-US" sz="4000" b="1" dirty="0">
                <a:latin typeface="+mn-ea"/>
                <a:cs typeface="微软雅黑" panose="020B0503020204020204" pitchFamily="34" charset="-122"/>
              </a:endParaRPr>
            </a:p>
          </p:txBody>
        </p:sp>
        <p:sp>
          <p:nvSpPr>
            <p:cNvPr id="5" name="文本框 55"/>
            <p:cNvSpPr txBox="1"/>
            <p:nvPr/>
          </p:nvSpPr>
          <p:spPr>
            <a:xfrm flipH="1">
              <a:off x="5889577" y="1594836"/>
              <a:ext cx="4126023" cy="637758"/>
            </a:xfrm>
            <a:prstGeom prst="rect">
              <a:avLst/>
            </a:prstGeom>
            <a:noFill/>
          </p:spPr>
          <p:txBody>
            <a:bodyPr wrap="square" rtlCol="0">
              <a:spAutoFit/>
            </a:bodyPr>
            <a:lstStyle/>
            <a:p>
              <a:pPr>
                <a:lnSpc>
                  <a:spcPct val="150000"/>
                </a:lnSpc>
                <a:spcBef>
                  <a:spcPts val="600"/>
                </a:spcBef>
              </a:pPr>
              <a:r>
                <a:rPr lang="en-US" altLang="zh-CN" sz="2800" b="1" dirty="0">
                  <a:latin typeface="+mn-ea"/>
                </a:rPr>
                <a:t>time</a:t>
              </a:r>
              <a:r>
                <a:rPr lang="zh-CN" altLang="en-US" sz="2800" b="1" dirty="0">
                  <a:latin typeface="+mn-ea"/>
                </a:rPr>
                <a:t>模块</a:t>
              </a:r>
              <a:endParaRPr lang="en-US" altLang="zh-CN" sz="2800" b="1" dirty="0">
                <a:latin typeface="+mn-ea"/>
              </a:endParaRPr>
            </a:p>
          </p:txBody>
        </p:sp>
      </p:grpSp>
      <p:grpSp>
        <p:nvGrpSpPr>
          <p:cNvPr id="8" name="组合 7"/>
          <p:cNvGrpSpPr/>
          <p:nvPr/>
        </p:nvGrpSpPr>
        <p:grpSpPr>
          <a:xfrm>
            <a:off x="4224199" y="2279595"/>
            <a:ext cx="1049479" cy="707758"/>
            <a:chOff x="4849178" y="1625999"/>
            <a:chExt cx="1049859" cy="708014"/>
          </a:xfrm>
        </p:grpSpPr>
        <p:sp>
          <p:nvSpPr>
            <p:cNvPr id="9" name="等腰三角形 8"/>
            <p:cNvSpPr/>
            <p:nvPr/>
          </p:nvSpPr>
          <p:spPr>
            <a:xfrm rot="5400000">
              <a:off x="5666858" y="1872452"/>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cs typeface="微软雅黑" panose="020B0503020204020204" pitchFamily="34" charset="-122"/>
              </a:endParaRPr>
            </a:p>
          </p:txBody>
        </p:sp>
        <p:sp>
          <p:nvSpPr>
            <p:cNvPr id="10" name="文本框 83"/>
            <p:cNvSpPr txBox="1"/>
            <p:nvPr/>
          </p:nvSpPr>
          <p:spPr>
            <a:xfrm>
              <a:off x="4849178" y="1625999"/>
              <a:ext cx="826021" cy="708014"/>
            </a:xfrm>
            <a:prstGeom prst="rect">
              <a:avLst/>
            </a:prstGeom>
            <a:noFill/>
          </p:spPr>
          <p:txBody>
            <a:bodyPr wrap="square" rtlCol="0">
              <a:spAutoFit/>
            </a:bodyPr>
            <a:lstStyle/>
            <a:p>
              <a:r>
                <a:rPr lang="en-US" altLang="zh-CN" sz="4000" b="1" dirty="0">
                  <a:latin typeface="+mn-ea"/>
                  <a:cs typeface="微软雅黑" panose="020B0503020204020204" pitchFamily="34" charset="-122"/>
                </a:rPr>
                <a:t>2</a:t>
              </a:r>
              <a:endParaRPr lang="zh-CN" altLang="en-US" sz="4000" b="1" dirty="0">
                <a:latin typeface="+mn-ea"/>
                <a:cs typeface="微软雅黑" panose="020B0503020204020204" pitchFamily="34" charset="-122"/>
              </a:endParaRPr>
            </a:p>
          </p:txBody>
        </p:sp>
      </p:grpSp>
      <p:grpSp>
        <p:nvGrpSpPr>
          <p:cNvPr id="12" name="组合 11"/>
          <p:cNvGrpSpPr/>
          <p:nvPr/>
        </p:nvGrpSpPr>
        <p:grpSpPr>
          <a:xfrm>
            <a:off x="4246465" y="2239219"/>
            <a:ext cx="5171552" cy="1580276"/>
            <a:chOff x="4849178" y="753166"/>
            <a:chExt cx="5173422" cy="1580847"/>
          </a:xfrm>
        </p:grpSpPr>
        <p:sp>
          <p:nvSpPr>
            <p:cNvPr id="13" name="等腰三角形 12"/>
            <p:cNvSpPr/>
            <p:nvPr/>
          </p:nvSpPr>
          <p:spPr>
            <a:xfrm rot="5400000">
              <a:off x="5666858" y="1872452"/>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cs typeface="微软雅黑" panose="020B0503020204020204" pitchFamily="34" charset="-122"/>
              </a:endParaRPr>
            </a:p>
          </p:txBody>
        </p:sp>
        <p:sp>
          <p:nvSpPr>
            <p:cNvPr id="14" name="文本框 87"/>
            <p:cNvSpPr txBox="1"/>
            <p:nvPr/>
          </p:nvSpPr>
          <p:spPr>
            <a:xfrm>
              <a:off x="4849178" y="1625999"/>
              <a:ext cx="826021" cy="708014"/>
            </a:xfrm>
            <a:prstGeom prst="rect">
              <a:avLst/>
            </a:prstGeom>
            <a:noFill/>
          </p:spPr>
          <p:txBody>
            <a:bodyPr wrap="square" rtlCol="0">
              <a:spAutoFit/>
            </a:bodyPr>
            <a:lstStyle/>
            <a:p>
              <a:r>
                <a:rPr lang="en-US" altLang="zh-CN" sz="4000" b="1" dirty="0">
                  <a:latin typeface="+mn-ea"/>
                  <a:cs typeface="微软雅黑" panose="020B0503020204020204" pitchFamily="34" charset="-122"/>
                </a:rPr>
                <a:t>3</a:t>
              </a:r>
              <a:endParaRPr lang="zh-CN" altLang="en-US" sz="4000" b="1" dirty="0">
                <a:latin typeface="+mn-ea"/>
                <a:cs typeface="微软雅黑" panose="020B0503020204020204" pitchFamily="34" charset="-122"/>
              </a:endParaRPr>
            </a:p>
          </p:txBody>
        </p:sp>
        <p:sp>
          <p:nvSpPr>
            <p:cNvPr id="15" name="文本框 88"/>
            <p:cNvSpPr txBox="1"/>
            <p:nvPr/>
          </p:nvSpPr>
          <p:spPr>
            <a:xfrm flipH="1">
              <a:off x="5896577" y="753166"/>
              <a:ext cx="4126023" cy="637758"/>
            </a:xfrm>
            <a:prstGeom prst="rect">
              <a:avLst/>
            </a:prstGeom>
            <a:noFill/>
          </p:spPr>
          <p:txBody>
            <a:bodyPr wrap="square" rtlCol="0">
              <a:spAutoFit/>
            </a:bodyPr>
            <a:lstStyle/>
            <a:p>
              <a:pPr>
                <a:lnSpc>
                  <a:spcPct val="150000"/>
                </a:lnSpc>
                <a:spcBef>
                  <a:spcPts val="600"/>
                </a:spcBef>
              </a:pPr>
              <a:r>
                <a:rPr lang="en-US" altLang="zh-CN" sz="2800" b="1" dirty="0" err="1">
                  <a:latin typeface="+mn-ea"/>
                </a:rPr>
                <a:t>numpy</a:t>
              </a:r>
              <a:endParaRPr lang="zh-CN" altLang="en-US" sz="2800" b="1" dirty="0">
                <a:latin typeface="+mn-ea"/>
              </a:endParaRPr>
            </a:p>
          </p:txBody>
        </p:sp>
      </p:grpSp>
      <p:sp>
        <p:nvSpPr>
          <p:cNvPr id="25" name="文本框 33"/>
          <p:cNvSpPr txBox="1"/>
          <p:nvPr/>
        </p:nvSpPr>
        <p:spPr>
          <a:xfrm flipH="1">
            <a:off x="922208" y="311475"/>
            <a:ext cx="2977486" cy="707722"/>
          </a:xfrm>
          <a:prstGeom prst="rect">
            <a:avLst/>
          </a:prstGeom>
          <a:noFill/>
        </p:spPr>
        <p:txBody>
          <a:bodyPr wrap="square" rtlCol="0">
            <a:spAutoFit/>
          </a:bodyPr>
          <a:lstStyle/>
          <a:p>
            <a:r>
              <a:rPr lang="zh-CN" altLang="en-US" sz="4000" b="1" dirty="0">
                <a:latin typeface="+mn-ea"/>
                <a:cs typeface="微软雅黑" panose="020B0503020204020204" pitchFamily="34" charset="-122"/>
              </a:rPr>
              <a:t>本章目录</a:t>
            </a:r>
            <a:endParaRPr lang="en-US" altLang="zh-CN" sz="4000" b="1" dirty="0">
              <a:latin typeface="+mn-ea"/>
              <a:cs typeface="微软雅黑" panose="020B0503020204020204" pitchFamily="34" charset="-122"/>
            </a:endParaRPr>
          </a:p>
        </p:txBody>
      </p:sp>
      <p:grpSp>
        <p:nvGrpSpPr>
          <p:cNvPr id="35" name="组合 34"/>
          <p:cNvGrpSpPr/>
          <p:nvPr/>
        </p:nvGrpSpPr>
        <p:grpSpPr bwMode="auto">
          <a:xfrm>
            <a:off x="1598069" y="2462628"/>
            <a:ext cx="705427" cy="705427"/>
            <a:chOff x="1695226" y="3321784"/>
            <a:chExt cx="1250759" cy="1250759"/>
          </a:xfrm>
        </p:grpSpPr>
        <p:sp>
          <p:nvSpPr>
            <p:cNvPr id="36" name="椭圆 35"/>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37" name="椭圆 36"/>
            <p:cNvSpPr/>
            <p:nvPr/>
          </p:nvSpPr>
          <p:spPr>
            <a:xfrm>
              <a:off x="1826937" y="3453495"/>
              <a:ext cx="987336" cy="987336"/>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grpSp>
        <p:nvGrpSpPr>
          <p:cNvPr id="49" name="组合 48"/>
          <p:cNvGrpSpPr/>
          <p:nvPr/>
        </p:nvGrpSpPr>
        <p:grpSpPr bwMode="auto">
          <a:xfrm>
            <a:off x="1121171" y="3801994"/>
            <a:ext cx="477901" cy="478942"/>
            <a:chOff x="1695226" y="3321784"/>
            <a:chExt cx="1250759" cy="1250759"/>
          </a:xfrm>
        </p:grpSpPr>
        <p:sp>
          <p:nvSpPr>
            <p:cNvPr id="50" name="椭圆 49"/>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51" name="椭圆 50"/>
            <p:cNvSpPr/>
            <p:nvPr/>
          </p:nvSpPr>
          <p:spPr>
            <a:xfrm>
              <a:off x="1826937" y="3453495"/>
              <a:ext cx="987336" cy="987336"/>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grpSp>
        <p:nvGrpSpPr>
          <p:cNvPr id="52" name="组合 51"/>
          <p:cNvGrpSpPr/>
          <p:nvPr/>
        </p:nvGrpSpPr>
        <p:grpSpPr bwMode="auto">
          <a:xfrm>
            <a:off x="1976074" y="3819459"/>
            <a:ext cx="478942" cy="478942"/>
            <a:chOff x="1695226" y="3321784"/>
            <a:chExt cx="1250759" cy="1250759"/>
          </a:xfrm>
        </p:grpSpPr>
        <p:sp>
          <p:nvSpPr>
            <p:cNvPr id="53" name="椭圆 52"/>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54" name="椭圆 53"/>
            <p:cNvSpPr/>
            <p:nvPr/>
          </p:nvSpPr>
          <p:spPr>
            <a:xfrm>
              <a:off x="1826937" y="3453495"/>
              <a:ext cx="987336" cy="987336"/>
            </a:xfrm>
            <a:prstGeom prst="ellipse">
              <a:avLst/>
            </a:prstGeom>
            <a:solidFill>
              <a:schemeClr val="accent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grpSp>
        <p:nvGrpSpPr>
          <p:cNvPr id="55" name="组合 54"/>
          <p:cNvGrpSpPr/>
          <p:nvPr/>
        </p:nvGrpSpPr>
        <p:grpSpPr bwMode="auto">
          <a:xfrm>
            <a:off x="2954901" y="2816513"/>
            <a:ext cx="391671" cy="391671"/>
            <a:chOff x="1695226" y="3321784"/>
            <a:chExt cx="1250759" cy="1250759"/>
          </a:xfrm>
        </p:grpSpPr>
        <p:sp>
          <p:nvSpPr>
            <p:cNvPr id="56" name="椭圆 55"/>
            <p:cNvSpPr/>
            <p:nvPr/>
          </p:nvSpPr>
          <p:spPr>
            <a:xfrm>
              <a:off x="1695226" y="3321784"/>
              <a:ext cx="1250759" cy="1250759"/>
            </a:xfrm>
            <a:prstGeom prst="ellipse">
              <a:avLst/>
            </a:prstGeom>
            <a:gradFill flip="none" rotWithShape="1">
              <a:gsLst>
                <a:gs pos="100000">
                  <a:srgbClr val="FCFCFC"/>
                </a:gs>
                <a:gs pos="0">
                  <a:schemeClr val="bg1">
                    <a:lumMod val="85000"/>
                  </a:schemeClr>
                </a:gs>
              </a:gsLst>
              <a:lin ang="7200000" scaled="0"/>
              <a:tileRect/>
            </a:gradFill>
            <a:ln w="12700">
              <a:gradFill>
                <a:gsLst>
                  <a:gs pos="89000">
                    <a:schemeClr val="bg1">
                      <a:lumMod val="85000"/>
                    </a:schemeClr>
                  </a:gs>
                  <a:gs pos="0">
                    <a:schemeClr val="bg1"/>
                  </a:gs>
                </a:gsLst>
                <a:lin ang="7200000" scaled="0"/>
              </a:gradFill>
            </a:ln>
            <a:effectLst>
              <a:outerShdw blurRad="127000" dist="381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57" name="椭圆 56"/>
            <p:cNvSpPr/>
            <p:nvPr/>
          </p:nvSpPr>
          <p:spPr>
            <a:xfrm>
              <a:off x="1826937" y="3453495"/>
              <a:ext cx="987336" cy="987336"/>
            </a:xfrm>
            <a:prstGeom prst="ellipse">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sp>
        <p:nvSpPr>
          <p:cNvPr id="58" name="椭圆 57"/>
          <p:cNvSpPr/>
          <p:nvPr/>
        </p:nvSpPr>
        <p:spPr>
          <a:xfrm>
            <a:off x="2597839" y="3319574"/>
            <a:ext cx="179733" cy="179733"/>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nvGrpSpPr>
          <p:cNvPr id="59" name="组合 58"/>
          <p:cNvGrpSpPr/>
          <p:nvPr/>
        </p:nvGrpSpPr>
        <p:grpSpPr>
          <a:xfrm>
            <a:off x="1244581" y="4632837"/>
            <a:ext cx="143830" cy="143830"/>
            <a:chOff x="304800" y="673100"/>
            <a:chExt cx="4000500" cy="4000500"/>
          </a:xfrm>
          <a:effectLst>
            <a:outerShdw blurRad="381000" dist="152400" dir="8100000" algn="tr" rotWithShape="0">
              <a:prstClr val="black">
                <a:alpha val="70000"/>
              </a:prstClr>
            </a:outerShdw>
          </a:effectLst>
        </p:grpSpPr>
        <p:sp>
          <p:nvSpPr>
            <p:cNvPr id="60" name="同心圆 1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61" name="椭圆 6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grpSp>
        <p:nvGrpSpPr>
          <p:cNvPr id="62" name="组合 61"/>
          <p:cNvGrpSpPr/>
          <p:nvPr/>
        </p:nvGrpSpPr>
        <p:grpSpPr>
          <a:xfrm>
            <a:off x="1013960" y="3057051"/>
            <a:ext cx="188425" cy="188425"/>
            <a:chOff x="304800" y="673100"/>
            <a:chExt cx="4000500" cy="4000500"/>
          </a:xfrm>
          <a:effectLst>
            <a:outerShdw blurRad="381000" dist="152400" dir="8100000" algn="tr" rotWithShape="0">
              <a:prstClr val="black">
                <a:alpha val="70000"/>
              </a:prstClr>
            </a:outerShdw>
          </a:effectLst>
        </p:grpSpPr>
        <p:sp>
          <p:nvSpPr>
            <p:cNvPr id="63" name="同心圆 1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grpSp>
      <p:sp>
        <p:nvSpPr>
          <p:cNvPr id="65" name="椭圆 64"/>
          <p:cNvSpPr/>
          <p:nvPr/>
        </p:nvSpPr>
        <p:spPr>
          <a:xfrm>
            <a:off x="2526428" y="2068659"/>
            <a:ext cx="179733" cy="179733"/>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66" name="椭圆 65"/>
          <p:cNvSpPr/>
          <p:nvPr/>
        </p:nvSpPr>
        <p:spPr>
          <a:xfrm>
            <a:off x="2883489" y="4462169"/>
            <a:ext cx="90385" cy="90385"/>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67" name="椭圆 66"/>
          <p:cNvSpPr/>
          <p:nvPr/>
        </p:nvSpPr>
        <p:spPr>
          <a:xfrm>
            <a:off x="1769440" y="1824675"/>
            <a:ext cx="179733" cy="179733"/>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sp>
        <p:nvSpPr>
          <p:cNvPr id="68" name="椭圆 67"/>
          <p:cNvSpPr/>
          <p:nvPr/>
        </p:nvSpPr>
        <p:spPr>
          <a:xfrm>
            <a:off x="2277591" y="3643300"/>
            <a:ext cx="90385" cy="90385"/>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solidFill>
                <a:schemeClr val="tx1"/>
              </a:solidFill>
              <a:latin typeface="+mn-ea"/>
            </a:endParaRPr>
          </a:p>
        </p:txBody>
      </p:sp>
      <p:cxnSp>
        <p:nvCxnSpPr>
          <p:cNvPr id="7" name="直接连接符 6"/>
          <p:cNvCxnSpPr/>
          <p:nvPr/>
        </p:nvCxnSpPr>
        <p:spPr>
          <a:xfrm>
            <a:off x="3992860" y="1537622"/>
            <a:ext cx="0" cy="3981396"/>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1" name="组合 40"/>
          <p:cNvGrpSpPr/>
          <p:nvPr/>
        </p:nvGrpSpPr>
        <p:grpSpPr>
          <a:xfrm>
            <a:off x="4233081" y="3029254"/>
            <a:ext cx="5175416" cy="1638746"/>
            <a:chOff x="4834885" y="694674"/>
            <a:chExt cx="5177288" cy="1639339"/>
          </a:xfrm>
        </p:grpSpPr>
        <p:sp>
          <p:nvSpPr>
            <p:cNvPr id="42" name="等腰三角形 41"/>
            <p:cNvSpPr/>
            <p:nvPr/>
          </p:nvSpPr>
          <p:spPr>
            <a:xfrm rot="5400000">
              <a:off x="5666858" y="1872452"/>
              <a:ext cx="249378" cy="21498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cs typeface="微软雅黑" panose="020B0503020204020204" pitchFamily="34" charset="-122"/>
              </a:endParaRPr>
            </a:p>
          </p:txBody>
        </p:sp>
        <p:sp>
          <p:nvSpPr>
            <p:cNvPr id="43" name="文本框 87"/>
            <p:cNvSpPr txBox="1"/>
            <p:nvPr/>
          </p:nvSpPr>
          <p:spPr>
            <a:xfrm>
              <a:off x="4834885" y="1625999"/>
              <a:ext cx="826021" cy="708014"/>
            </a:xfrm>
            <a:prstGeom prst="rect">
              <a:avLst/>
            </a:prstGeom>
            <a:noFill/>
          </p:spPr>
          <p:txBody>
            <a:bodyPr wrap="square" rtlCol="0">
              <a:spAutoFit/>
            </a:bodyPr>
            <a:lstStyle/>
            <a:p>
              <a:r>
                <a:rPr lang="en-US" altLang="zh-CN" sz="4000" b="1" dirty="0">
                  <a:latin typeface="+mn-ea"/>
                  <a:cs typeface="微软雅黑" panose="020B0503020204020204" pitchFamily="34" charset="-122"/>
                </a:rPr>
                <a:t>4</a:t>
              </a:r>
              <a:endParaRPr lang="zh-CN" altLang="en-US" sz="4000" b="1" dirty="0">
                <a:latin typeface="+mn-ea"/>
                <a:cs typeface="微软雅黑" panose="020B0503020204020204" pitchFamily="34" charset="-122"/>
              </a:endParaRPr>
            </a:p>
          </p:txBody>
        </p:sp>
        <p:sp>
          <p:nvSpPr>
            <p:cNvPr id="45" name="文本框 88"/>
            <p:cNvSpPr txBox="1"/>
            <p:nvPr/>
          </p:nvSpPr>
          <p:spPr>
            <a:xfrm flipH="1">
              <a:off x="5886150" y="694674"/>
              <a:ext cx="4126023" cy="637758"/>
            </a:xfrm>
            <a:prstGeom prst="rect">
              <a:avLst/>
            </a:prstGeom>
            <a:noFill/>
          </p:spPr>
          <p:txBody>
            <a:bodyPr wrap="square" rtlCol="0">
              <a:spAutoFit/>
            </a:bodyPr>
            <a:lstStyle/>
            <a:p>
              <a:pPr>
                <a:lnSpc>
                  <a:spcPct val="150000"/>
                </a:lnSpc>
                <a:spcBef>
                  <a:spcPts val="600"/>
                </a:spcBef>
              </a:pPr>
              <a:r>
                <a:rPr lang="en-US" altLang="zh-CN" sz="2800" b="1" dirty="0">
                  <a:latin typeface="+mn-ea"/>
                </a:rPr>
                <a:t>pandas</a:t>
              </a:r>
              <a:endParaRPr lang="zh-CN" altLang="en-US" sz="2800" b="1" dirty="0">
                <a:latin typeface="+mn-ea"/>
              </a:endParaRPr>
            </a:p>
          </p:txBody>
        </p:sp>
      </p:grpSp>
      <p:sp>
        <p:nvSpPr>
          <p:cNvPr id="69" name="文本框 88"/>
          <p:cNvSpPr txBox="1"/>
          <p:nvPr/>
        </p:nvSpPr>
        <p:spPr>
          <a:xfrm flipH="1">
            <a:off x="5305704" y="3824642"/>
            <a:ext cx="4124531" cy="637527"/>
          </a:xfrm>
          <a:prstGeom prst="rect">
            <a:avLst/>
          </a:prstGeom>
          <a:noFill/>
        </p:spPr>
        <p:txBody>
          <a:bodyPr wrap="square" rtlCol="0">
            <a:spAutoFit/>
          </a:bodyPr>
          <a:lstStyle/>
          <a:p>
            <a:pPr>
              <a:lnSpc>
                <a:spcPct val="150000"/>
              </a:lnSpc>
              <a:spcBef>
                <a:spcPts val="600"/>
              </a:spcBef>
            </a:pPr>
            <a:r>
              <a:rPr lang="en-US" altLang="zh-CN" sz="2800" b="1" dirty="0" err="1">
                <a:latin typeface="+mn-ea"/>
              </a:rPr>
              <a:t>matplotlib</a:t>
            </a:r>
            <a:endParaRPr lang="zh-CN" altLang="en-US" sz="2800" b="1" dirty="0">
              <a:latin typeface="+mn-ea"/>
            </a:endParaRPr>
          </a:p>
        </p:txBody>
      </p:sp>
      <p:grpSp>
        <p:nvGrpSpPr>
          <p:cNvPr id="46" name="组合 45"/>
          <p:cNvGrpSpPr/>
          <p:nvPr/>
        </p:nvGrpSpPr>
        <p:grpSpPr>
          <a:xfrm>
            <a:off x="4234486" y="4758786"/>
            <a:ext cx="1049479" cy="707758"/>
            <a:chOff x="4849178" y="1625999"/>
            <a:chExt cx="1049859" cy="708014"/>
          </a:xfrm>
        </p:grpSpPr>
        <p:sp>
          <p:nvSpPr>
            <p:cNvPr id="47" name="等腰三角形 46"/>
            <p:cNvSpPr/>
            <p:nvPr/>
          </p:nvSpPr>
          <p:spPr>
            <a:xfrm rot="5400000">
              <a:off x="5666858" y="1872452"/>
              <a:ext cx="249378" cy="21498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mn-ea"/>
                <a:cs typeface="微软雅黑" panose="020B0503020204020204" pitchFamily="34" charset="-122"/>
              </a:endParaRPr>
            </a:p>
          </p:txBody>
        </p:sp>
        <p:sp>
          <p:nvSpPr>
            <p:cNvPr id="48" name="文本框 87"/>
            <p:cNvSpPr txBox="1"/>
            <p:nvPr/>
          </p:nvSpPr>
          <p:spPr>
            <a:xfrm>
              <a:off x="4849178" y="1625999"/>
              <a:ext cx="826021" cy="708014"/>
            </a:xfrm>
            <a:prstGeom prst="rect">
              <a:avLst/>
            </a:prstGeom>
            <a:noFill/>
          </p:spPr>
          <p:txBody>
            <a:bodyPr wrap="square" rtlCol="0">
              <a:spAutoFit/>
            </a:bodyPr>
            <a:lstStyle/>
            <a:p>
              <a:r>
                <a:rPr lang="en-US" altLang="zh-CN" sz="4000" b="1" dirty="0">
                  <a:latin typeface="+mn-ea"/>
                  <a:cs typeface="微软雅黑" panose="020B0503020204020204" pitchFamily="34" charset="-122"/>
                </a:rPr>
                <a:t>5</a:t>
              </a:r>
              <a:endParaRPr lang="zh-CN" altLang="en-US" sz="4000" b="1" dirty="0">
                <a:latin typeface="+mn-ea"/>
                <a:cs typeface="微软雅黑" panose="020B0503020204020204" pitchFamily="34" charset="-122"/>
              </a:endParaRPr>
            </a:p>
          </p:txBody>
        </p:sp>
      </p:grpSp>
      <p:sp>
        <p:nvSpPr>
          <p:cNvPr id="71" name="文本框 88"/>
          <p:cNvSpPr txBox="1"/>
          <p:nvPr/>
        </p:nvSpPr>
        <p:spPr>
          <a:xfrm flipH="1">
            <a:off x="5314715" y="4672947"/>
            <a:ext cx="4124531" cy="637334"/>
          </a:xfrm>
          <a:prstGeom prst="rect">
            <a:avLst/>
          </a:prstGeom>
          <a:noFill/>
        </p:spPr>
        <p:txBody>
          <a:bodyPr wrap="square" rtlCol="0">
            <a:spAutoFit/>
          </a:bodyPr>
          <a:lstStyle/>
          <a:p>
            <a:pPr>
              <a:lnSpc>
                <a:spcPct val="150000"/>
              </a:lnSpc>
              <a:spcBef>
                <a:spcPts val="600"/>
              </a:spcBef>
            </a:pPr>
            <a:r>
              <a:rPr lang="zh-CN" altLang="en-US" sz="2800" b="1" dirty="0">
                <a:latin typeface="+mn-ea"/>
              </a:rPr>
              <a:t>科学计算库拓展</a:t>
            </a:r>
            <a:endParaRPr lang="zh-CN" altLang="en-US" sz="2800" b="1"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53" presetClass="entr" presetSubtype="16"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nodeType="withEffect">
                                  <p:stCondLst>
                                    <p:cond delay="400"/>
                                  </p:stCondLst>
                                  <p:childTnLst>
                                    <p:set>
                                      <p:cBhvr>
                                        <p:cTn id="26" dur="1" fill="hold">
                                          <p:stCondLst>
                                            <p:cond delay="0"/>
                                          </p:stCondLst>
                                        </p:cTn>
                                        <p:tgtEl>
                                          <p:spTgt spid="59"/>
                                        </p:tgtEl>
                                        <p:attrNameLst>
                                          <p:attrName>style.visibility</p:attrName>
                                        </p:attrNameLst>
                                      </p:cBhvr>
                                      <p:to>
                                        <p:strVal val="visible"/>
                                      </p:to>
                                    </p:set>
                                    <p:anim calcmode="lin" valueType="num">
                                      <p:cBhvr>
                                        <p:cTn id="27" dur="500" fill="hold"/>
                                        <p:tgtEl>
                                          <p:spTgt spid="59"/>
                                        </p:tgtEl>
                                        <p:attrNameLst>
                                          <p:attrName>ppt_w</p:attrName>
                                        </p:attrNameLst>
                                      </p:cBhvr>
                                      <p:tavLst>
                                        <p:tav tm="0">
                                          <p:val>
                                            <p:fltVal val="0"/>
                                          </p:val>
                                        </p:tav>
                                        <p:tav tm="100000">
                                          <p:val>
                                            <p:strVal val="#ppt_w"/>
                                          </p:val>
                                        </p:tav>
                                      </p:tavLst>
                                    </p:anim>
                                    <p:anim calcmode="lin" valueType="num">
                                      <p:cBhvr>
                                        <p:cTn id="28" dur="500" fill="hold"/>
                                        <p:tgtEl>
                                          <p:spTgt spid="59"/>
                                        </p:tgtEl>
                                        <p:attrNameLst>
                                          <p:attrName>ppt_h</p:attrName>
                                        </p:attrNameLst>
                                      </p:cBhvr>
                                      <p:tavLst>
                                        <p:tav tm="0">
                                          <p:val>
                                            <p:fltVal val="0"/>
                                          </p:val>
                                        </p:tav>
                                        <p:tav tm="100000">
                                          <p:val>
                                            <p:strVal val="#ppt_h"/>
                                          </p:val>
                                        </p:tav>
                                      </p:tavLst>
                                    </p:anim>
                                    <p:animEffect transition="in" filter="fade">
                                      <p:cBhvr>
                                        <p:cTn id="29" dur="500"/>
                                        <p:tgtEl>
                                          <p:spTgt spid="59"/>
                                        </p:tgtEl>
                                      </p:cBhvr>
                                    </p:animEffect>
                                  </p:childTnLst>
                                </p:cTn>
                              </p:par>
                              <p:par>
                                <p:cTn id="30" presetID="53" presetClass="entr" presetSubtype="16" fill="hold" nodeType="withEffect">
                                  <p:stCondLst>
                                    <p:cond delay="200"/>
                                  </p:stCondLst>
                                  <p:childTnLst>
                                    <p:set>
                                      <p:cBhvr>
                                        <p:cTn id="31" dur="1" fill="hold">
                                          <p:stCondLst>
                                            <p:cond delay="0"/>
                                          </p:stCondLst>
                                        </p:cTn>
                                        <p:tgtEl>
                                          <p:spTgt spid="62"/>
                                        </p:tgtEl>
                                        <p:attrNameLst>
                                          <p:attrName>style.visibility</p:attrName>
                                        </p:attrNameLst>
                                      </p:cBhvr>
                                      <p:to>
                                        <p:strVal val="visible"/>
                                      </p:to>
                                    </p:set>
                                    <p:anim calcmode="lin" valueType="num">
                                      <p:cBhvr>
                                        <p:cTn id="32" dur="500" fill="hold"/>
                                        <p:tgtEl>
                                          <p:spTgt spid="62"/>
                                        </p:tgtEl>
                                        <p:attrNameLst>
                                          <p:attrName>ppt_w</p:attrName>
                                        </p:attrNameLst>
                                      </p:cBhvr>
                                      <p:tavLst>
                                        <p:tav tm="0">
                                          <p:val>
                                            <p:fltVal val="0"/>
                                          </p:val>
                                        </p:tav>
                                        <p:tav tm="100000">
                                          <p:val>
                                            <p:strVal val="#ppt_w"/>
                                          </p:val>
                                        </p:tav>
                                      </p:tavLst>
                                    </p:anim>
                                    <p:anim calcmode="lin" valueType="num">
                                      <p:cBhvr>
                                        <p:cTn id="33" dur="500" fill="hold"/>
                                        <p:tgtEl>
                                          <p:spTgt spid="62"/>
                                        </p:tgtEl>
                                        <p:attrNameLst>
                                          <p:attrName>ppt_h</p:attrName>
                                        </p:attrNameLst>
                                      </p:cBhvr>
                                      <p:tavLst>
                                        <p:tav tm="0">
                                          <p:val>
                                            <p:fltVal val="0"/>
                                          </p:val>
                                        </p:tav>
                                        <p:tav tm="100000">
                                          <p:val>
                                            <p:strVal val="#ppt_h"/>
                                          </p:val>
                                        </p:tav>
                                      </p:tavLst>
                                    </p:anim>
                                    <p:animEffect transition="in" filter="fade">
                                      <p:cBhvr>
                                        <p:cTn id="34" dur="500"/>
                                        <p:tgtEl>
                                          <p:spTgt spid="6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ppt_w</p:attrName>
                                        </p:attrNameLst>
                                      </p:cBhvr>
                                      <p:tavLst>
                                        <p:tav tm="0">
                                          <p:val>
                                            <p:fltVal val="0"/>
                                          </p:val>
                                        </p:tav>
                                        <p:tav tm="100000">
                                          <p:val>
                                            <p:strVal val="#ppt_w"/>
                                          </p:val>
                                        </p:tav>
                                      </p:tavLst>
                                    </p:anim>
                                    <p:anim calcmode="lin" valueType="num">
                                      <p:cBhvr>
                                        <p:cTn id="38" dur="500" fill="hold"/>
                                        <p:tgtEl>
                                          <p:spTgt spid="65"/>
                                        </p:tgtEl>
                                        <p:attrNameLst>
                                          <p:attrName>ppt_h</p:attrName>
                                        </p:attrNameLst>
                                      </p:cBhvr>
                                      <p:tavLst>
                                        <p:tav tm="0">
                                          <p:val>
                                            <p:fltVal val="0"/>
                                          </p:val>
                                        </p:tav>
                                        <p:tav tm="100000">
                                          <p:val>
                                            <p:strVal val="#ppt_h"/>
                                          </p:val>
                                        </p:tav>
                                      </p:tavLst>
                                    </p:anim>
                                    <p:animEffect transition="in" filter="fade">
                                      <p:cBhvr>
                                        <p:cTn id="39" dur="500"/>
                                        <p:tgtEl>
                                          <p:spTgt spid="6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p:cTn id="42" dur="500" fill="hold"/>
                                        <p:tgtEl>
                                          <p:spTgt spid="66"/>
                                        </p:tgtEl>
                                        <p:attrNameLst>
                                          <p:attrName>ppt_w</p:attrName>
                                        </p:attrNameLst>
                                      </p:cBhvr>
                                      <p:tavLst>
                                        <p:tav tm="0">
                                          <p:val>
                                            <p:fltVal val="0"/>
                                          </p:val>
                                        </p:tav>
                                        <p:tav tm="100000">
                                          <p:val>
                                            <p:strVal val="#ppt_w"/>
                                          </p:val>
                                        </p:tav>
                                      </p:tavLst>
                                    </p:anim>
                                    <p:anim calcmode="lin" valueType="num">
                                      <p:cBhvr>
                                        <p:cTn id="43" dur="500" fill="hold"/>
                                        <p:tgtEl>
                                          <p:spTgt spid="66"/>
                                        </p:tgtEl>
                                        <p:attrNameLst>
                                          <p:attrName>ppt_h</p:attrName>
                                        </p:attrNameLst>
                                      </p:cBhvr>
                                      <p:tavLst>
                                        <p:tav tm="0">
                                          <p:val>
                                            <p:fltVal val="0"/>
                                          </p:val>
                                        </p:tav>
                                        <p:tav tm="100000">
                                          <p:val>
                                            <p:strVal val="#ppt_h"/>
                                          </p:val>
                                        </p:tav>
                                      </p:tavLst>
                                    </p:anim>
                                    <p:animEffect transition="in" filter="fade">
                                      <p:cBhvr>
                                        <p:cTn id="44" dur="500"/>
                                        <p:tgtEl>
                                          <p:spTgt spid="66"/>
                                        </p:tgtEl>
                                      </p:cBhvr>
                                    </p:animEffect>
                                  </p:childTnLst>
                                </p:cTn>
                              </p:par>
                              <p:par>
                                <p:cTn id="45" presetID="53" presetClass="entr" presetSubtype="16" fill="hold" nodeType="withEffect">
                                  <p:stCondLst>
                                    <p:cond delay="400"/>
                                  </p:stCondLst>
                                  <p:childTnLst>
                                    <p:set>
                                      <p:cBhvr>
                                        <p:cTn id="46" dur="1" fill="hold">
                                          <p:stCondLst>
                                            <p:cond delay="0"/>
                                          </p:stCondLst>
                                        </p:cTn>
                                        <p:tgtEl>
                                          <p:spTgt spid="52"/>
                                        </p:tgtEl>
                                        <p:attrNameLst>
                                          <p:attrName>style.visibility</p:attrName>
                                        </p:attrNameLst>
                                      </p:cBhvr>
                                      <p:to>
                                        <p:strVal val="visible"/>
                                      </p:to>
                                    </p:set>
                                    <p:anim calcmode="lin" valueType="num">
                                      <p:cBhvr>
                                        <p:cTn id="47" dur="500" fill="hold"/>
                                        <p:tgtEl>
                                          <p:spTgt spid="52"/>
                                        </p:tgtEl>
                                        <p:attrNameLst>
                                          <p:attrName>ppt_w</p:attrName>
                                        </p:attrNameLst>
                                      </p:cBhvr>
                                      <p:tavLst>
                                        <p:tav tm="0">
                                          <p:val>
                                            <p:fltVal val="0"/>
                                          </p:val>
                                        </p:tav>
                                        <p:tav tm="100000">
                                          <p:val>
                                            <p:strVal val="#ppt_w"/>
                                          </p:val>
                                        </p:tav>
                                      </p:tavLst>
                                    </p:anim>
                                    <p:anim calcmode="lin" valueType="num">
                                      <p:cBhvr>
                                        <p:cTn id="48" dur="500" fill="hold"/>
                                        <p:tgtEl>
                                          <p:spTgt spid="52"/>
                                        </p:tgtEl>
                                        <p:attrNameLst>
                                          <p:attrName>ppt_h</p:attrName>
                                        </p:attrNameLst>
                                      </p:cBhvr>
                                      <p:tavLst>
                                        <p:tav tm="0">
                                          <p:val>
                                            <p:fltVal val="0"/>
                                          </p:val>
                                        </p:tav>
                                        <p:tav tm="100000">
                                          <p:val>
                                            <p:strVal val="#ppt_h"/>
                                          </p:val>
                                        </p:tav>
                                      </p:tavLst>
                                    </p:anim>
                                    <p:animEffect transition="in" filter="fade">
                                      <p:cBhvr>
                                        <p:cTn id="49" dur="500"/>
                                        <p:tgtEl>
                                          <p:spTgt spid="52"/>
                                        </p:tgtEl>
                                      </p:cBhvr>
                                    </p:animEffect>
                                  </p:childTnLst>
                                </p:cTn>
                              </p:par>
                              <p:par>
                                <p:cTn id="50" presetID="53" presetClass="entr" presetSubtype="16" fill="hold" grpId="0" nodeType="withEffect">
                                  <p:stCondLst>
                                    <p:cond delay="400"/>
                                  </p:stCondLst>
                                  <p:childTnLst>
                                    <p:set>
                                      <p:cBhvr>
                                        <p:cTn id="51" dur="1" fill="hold">
                                          <p:stCondLst>
                                            <p:cond delay="0"/>
                                          </p:stCondLst>
                                        </p:cTn>
                                        <p:tgtEl>
                                          <p:spTgt spid="67"/>
                                        </p:tgtEl>
                                        <p:attrNameLst>
                                          <p:attrName>style.visibility</p:attrName>
                                        </p:attrNameLst>
                                      </p:cBhvr>
                                      <p:to>
                                        <p:strVal val="visible"/>
                                      </p:to>
                                    </p:set>
                                    <p:anim calcmode="lin" valueType="num">
                                      <p:cBhvr>
                                        <p:cTn id="52" dur="500" fill="hold"/>
                                        <p:tgtEl>
                                          <p:spTgt spid="67"/>
                                        </p:tgtEl>
                                        <p:attrNameLst>
                                          <p:attrName>ppt_w</p:attrName>
                                        </p:attrNameLst>
                                      </p:cBhvr>
                                      <p:tavLst>
                                        <p:tav tm="0">
                                          <p:val>
                                            <p:fltVal val="0"/>
                                          </p:val>
                                        </p:tav>
                                        <p:tav tm="100000">
                                          <p:val>
                                            <p:strVal val="#ppt_w"/>
                                          </p:val>
                                        </p:tav>
                                      </p:tavLst>
                                    </p:anim>
                                    <p:anim calcmode="lin" valueType="num">
                                      <p:cBhvr>
                                        <p:cTn id="53" dur="500" fill="hold"/>
                                        <p:tgtEl>
                                          <p:spTgt spid="67"/>
                                        </p:tgtEl>
                                        <p:attrNameLst>
                                          <p:attrName>ppt_h</p:attrName>
                                        </p:attrNameLst>
                                      </p:cBhvr>
                                      <p:tavLst>
                                        <p:tav tm="0">
                                          <p:val>
                                            <p:fltVal val="0"/>
                                          </p:val>
                                        </p:tav>
                                        <p:tav tm="100000">
                                          <p:val>
                                            <p:strVal val="#ppt_h"/>
                                          </p:val>
                                        </p:tav>
                                      </p:tavLst>
                                    </p:anim>
                                    <p:animEffect transition="in" filter="fade">
                                      <p:cBhvr>
                                        <p:cTn id="54" dur="500"/>
                                        <p:tgtEl>
                                          <p:spTgt spid="67"/>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68"/>
                                        </p:tgtEl>
                                        <p:attrNameLst>
                                          <p:attrName>style.visibility</p:attrName>
                                        </p:attrNameLst>
                                      </p:cBhvr>
                                      <p:to>
                                        <p:strVal val="visible"/>
                                      </p:to>
                                    </p:set>
                                    <p:anim calcmode="lin" valueType="num">
                                      <p:cBhvr>
                                        <p:cTn id="57" dur="500" fill="hold"/>
                                        <p:tgtEl>
                                          <p:spTgt spid="68"/>
                                        </p:tgtEl>
                                        <p:attrNameLst>
                                          <p:attrName>ppt_w</p:attrName>
                                        </p:attrNameLst>
                                      </p:cBhvr>
                                      <p:tavLst>
                                        <p:tav tm="0">
                                          <p:val>
                                            <p:fltVal val="0"/>
                                          </p:val>
                                        </p:tav>
                                        <p:tav tm="100000">
                                          <p:val>
                                            <p:strVal val="#ppt_w"/>
                                          </p:val>
                                        </p:tav>
                                      </p:tavLst>
                                    </p:anim>
                                    <p:anim calcmode="lin" valueType="num">
                                      <p:cBhvr>
                                        <p:cTn id="58" dur="500" fill="hold"/>
                                        <p:tgtEl>
                                          <p:spTgt spid="68"/>
                                        </p:tgtEl>
                                        <p:attrNameLst>
                                          <p:attrName>ppt_h</p:attrName>
                                        </p:attrNameLst>
                                      </p:cBhvr>
                                      <p:tavLst>
                                        <p:tav tm="0">
                                          <p:val>
                                            <p:fltVal val="0"/>
                                          </p:val>
                                        </p:tav>
                                        <p:tav tm="100000">
                                          <p:val>
                                            <p:strVal val="#ppt_h"/>
                                          </p:val>
                                        </p:tav>
                                      </p:tavLst>
                                    </p:anim>
                                    <p:animEffect transition="in" filter="fade">
                                      <p:cBhvr>
                                        <p:cTn id="59" dur="500"/>
                                        <p:tgtEl>
                                          <p:spTgt spid="68"/>
                                        </p:tgtEl>
                                      </p:cBhvr>
                                    </p:animEffect>
                                  </p:childTnLst>
                                </p:cTn>
                              </p:par>
                              <p:par>
                                <p:cTn id="60" presetID="12" presetClass="entr" presetSubtype="8" fill="hold" nodeType="with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p:tgtEl>
                                          <p:spTgt spid="2"/>
                                        </p:tgtEl>
                                        <p:attrNameLst>
                                          <p:attrName>ppt_x</p:attrName>
                                        </p:attrNameLst>
                                      </p:cBhvr>
                                      <p:tavLst>
                                        <p:tav tm="0">
                                          <p:val>
                                            <p:strVal val="#ppt_x-#ppt_w*1.125000"/>
                                          </p:val>
                                        </p:tav>
                                        <p:tav tm="100000">
                                          <p:val>
                                            <p:strVal val="#ppt_x"/>
                                          </p:val>
                                        </p:tav>
                                      </p:tavLst>
                                    </p:anim>
                                    <p:animEffect transition="in" filter="wipe(right)">
                                      <p:cBhvr>
                                        <p:cTn id="63" dur="500"/>
                                        <p:tgtEl>
                                          <p:spTgt spid="2"/>
                                        </p:tgtEl>
                                      </p:cBhvr>
                                    </p:animEffect>
                                  </p:childTnLst>
                                </p:cTn>
                              </p:par>
                              <p:par>
                                <p:cTn id="64" presetID="12" presetClass="entr" presetSubtype="2"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additive="base">
                                        <p:cTn id="66" dur="500"/>
                                        <p:tgtEl>
                                          <p:spTgt spid="8"/>
                                        </p:tgtEl>
                                        <p:attrNameLst>
                                          <p:attrName>ppt_x</p:attrName>
                                        </p:attrNameLst>
                                      </p:cBhvr>
                                      <p:tavLst>
                                        <p:tav tm="0">
                                          <p:val>
                                            <p:strVal val="#ppt_x+#ppt_w*1.125000"/>
                                          </p:val>
                                        </p:tav>
                                        <p:tav tm="100000">
                                          <p:val>
                                            <p:strVal val="#ppt_x"/>
                                          </p:val>
                                        </p:tav>
                                      </p:tavLst>
                                    </p:anim>
                                    <p:animEffect transition="in" filter="wipe(left)">
                                      <p:cBhvr>
                                        <p:cTn id="67" dur="500"/>
                                        <p:tgtEl>
                                          <p:spTgt spid="8"/>
                                        </p:tgtEl>
                                      </p:cBhvr>
                                    </p:animEffect>
                                  </p:childTnLst>
                                </p:cTn>
                              </p:par>
                              <p:par>
                                <p:cTn id="68" presetID="12" presetClass="entr" presetSubtype="8" fill="hold" nodeType="with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p:tgtEl>
                                          <p:spTgt spid="12"/>
                                        </p:tgtEl>
                                        <p:attrNameLst>
                                          <p:attrName>ppt_x</p:attrName>
                                        </p:attrNameLst>
                                      </p:cBhvr>
                                      <p:tavLst>
                                        <p:tav tm="0">
                                          <p:val>
                                            <p:strVal val="#ppt_x-#ppt_w*1.125000"/>
                                          </p:val>
                                        </p:tav>
                                        <p:tav tm="100000">
                                          <p:val>
                                            <p:strVal val="#ppt_x"/>
                                          </p:val>
                                        </p:tav>
                                      </p:tavLst>
                                    </p:anim>
                                    <p:animEffect transition="in" filter="wipe(right)">
                                      <p:cBhvr>
                                        <p:cTn id="71" dur="500"/>
                                        <p:tgtEl>
                                          <p:spTgt spid="12"/>
                                        </p:tgtEl>
                                      </p:cBhvr>
                                    </p:animEffect>
                                  </p:childTnLst>
                                </p:cTn>
                              </p:par>
                              <p:par>
                                <p:cTn id="72" presetID="12" presetClass="entr" presetSubtype="8"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additive="base">
                                        <p:cTn id="74" dur="500"/>
                                        <p:tgtEl>
                                          <p:spTgt spid="41"/>
                                        </p:tgtEl>
                                        <p:attrNameLst>
                                          <p:attrName>ppt_x</p:attrName>
                                        </p:attrNameLst>
                                      </p:cBhvr>
                                      <p:tavLst>
                                        <p:tav tm="0">
                                          <p:val>
                                            <p:strVal val="#ppt_x-#ppt_w*1.125000"/>
                                          </p:val>
                                        </p:tav>
                                        <p:tav tm="100000">
                                          <p:val>
                                            <p:strVal val="#ppt_x"/>
                                          </p:val>
                                        </p:tav>
                                      </p:tavLst>
                                    </p:anim>
                                    <p:animEffect transition="in" filter="wipe(right)">
                                      <p:cBhvr>
                                        <p:cTn id="75" dur="500"/>
                                        <p:tgtEl>
                                          <p:spTgt spid="41"/>
                                        </p:tgtEl>
                                      </p:cBhvr>
                                    </p:animEffect>
                                  </p:childTnLst>
                                </p:cTn>
                              </p:par>
                              <p:par>
                                <p:cTn id="76" presetID="12" presetClass="entr" presetSubtype="8" fill="hold" nodeType="withEffect">
                                  <p:stCondLst>
                                    <p:cond delay="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500"/>
                                        <p:tgtEl>
                                          <p:spTgt spid="46"/>
                                        </p:tgtEl>
                                        <p:attrNameLst>
                                          <p:attrName>ppt_x</p:attrName>
                                        </p:attrNameLst>
                                      </p:cBhvr>
                                      <p:tavLst>
                                        <p:tav tm="0">
                                          <p:val>
                                            <p:strVal val="#ppt_x-#ppt_w*1.125000"/>
                                          </p:val>
                                        </p:tav>
                                        <p:tav tm="100000">
                                          <p:val>
                                            <p:strVal val="#ppt_x"/>
                                          </p:val>
                                        </p:tav>
                                      </p:tavLst>
                                    </p:anim>
                                    <p:animEffect transition="in" filter="wipe(right)">
                                      <p:cBhvr>
                                        <p:cTn id="7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5" grpId="0" animBg="1"/>
      <p:bldP spid="66" grpId="0" animBg="1"/>
      <p:bldP spid="67" grpId="0" animBg="1"/>
      <p:bldP spid="6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374650"/>
            <a:ext cx="8229600" cy="752475"/>
          </a:xfrm>
        </p:spPr>
        <p:txBody>
          <a:bodyPr/>
          <a:lstStyle/>
          <a:p>
            <a:pPr algn="l"/>
            <a:r>
              <a:rPr lang="en-US" altLang="zh-CN" sz="3600" dirty="0" err="1"/>
              <a:t>ndarray</a:t>
            </a:r>
            <a:r>
              <a:rPr lang="zh-CN" altLang="en-US" sz="3600" dirty="0"/>
              <a:t>创建</a:t>
            </a:r>
            <a:endParaRPr lang="zh-CN" altLang="en-US" sz="3600" dirty="0"/>
          </a:p>
        </p:txBody>
      </p:sp>
      <p:pic>
        <p:nvPicPr>
          <p:cNvPr id="4" name="图片 3"/>
          <p:cNvPicPr>
            <a:picLocks noChangeAspect="1"/>
          </p:cNvPicPr>
          <p:nvPr/>
        </p:nvPicPr>
        <p:blipFill>
          <a:blip r:embed="rId1"/>
          <a:stretch>
            <a:fillRect/>
          </a:stretch>
        </p:blipFill>
        <p:spPr>
          <a:xfrm>
            <a:off x="192711" y="1989173"/>
            <a:ext cx="3932915" cy="2418790"/>
          </a:xfrm>
          <a:prstGeom prst="rect">
            <a:avLst/>
          </a:prstGeom>
        </p:spPr>
      </p:pic>
      <p:pic>
        <p:nvPicPr>
          <p:cNvPr id="5" name="图片 4"/>
          <p:cNvPicPr>
            <a:picLocks noChangeAspect="1"/>
          </p:cNvPicPr>
          <p:nvPr/>
        </p:nvPicPr>
        <p:blipFill>
          <a:blip r:embed="rId2"/>
          <a:stretch>
            <a:fillRect/>
          </a:stretch>
        </p:blipFill>
        <p:spPr>
          <a:xfrm>
            <a:off x="4043055" y="1989174"/>
            <a:ext cx="3923392" cy="2828270"/>
          </a:xfrm>
          <a:prstGeom prst="rect">
            <a:avLst/>
          </a:prstGeom>
        </p:spPr>
      </p:pic>
      <p:pic>
        <p:nvPicPr>
          <p:cNvPr id="6" name="图片 5"/>
          <p:cNvPicPr>
            <a:picLocks noChangeAspect="1"/>
          </p:cNvPicPr>
          <p:nvPr/>
        </p:nvPicPr>
        <p:blipFill>
          <a:blip r:embed="rId3"/>
          <a:stretch>
            <a:fillRect/>
          </a:stretch>
        </p:blipFill>
        <p:spPr>
          <a:xfrm>
            <a:off x="7966447" y="1989174"/>
            <a:ext cx="3885301" cy="2590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normAutofit fontScale="92500" lnSpcReduction="20000"/>
          </a:bodyPr>
          <a:lstStyle/>
          <a:p>
            <a:pPr>
              <a:lnSpc>
                <a:spcPct val="150000"/>
              </a:lnSpc>
            </a:pPr>
            <a:r>
              <a:rPr lang="en-US" altLang="zh-CN" dirty="0"/>
              <a:t> </a:t>
            </a:r>
            <a:r>
              <a:rPr lang="en-US" altLang="zh-CN" dirty="0" err="1"/>
              <a:t>arange</a:t>
            </a:r>
            <a:r>
              <a:rPr lang="zh-CN" altLang="en-US" dirty="0"/>
              <a:t>函数</a:t>
            </a:r>
            <a:r>
              <a:rPr lang="en-US" altLang="zh-CN" dirty="0"/>
              <a:t>: </a:t>
            </a:r>
            <a:r>
              <a:rPr lang="zh-CN" altLang="en-US" dirty="0"/>
              <a:t>类似</a:t>
            </a:r>
            <a:r>
              <a:rPr lang="en-US" altLang="zh-CN" dirty="0"/>
              <a:t>python</a:t>
            </a:r>
            <a:r>
              <a:rPr lang="zh-CN" altLang="en-US" dirty="0"/>
              <a:t>的</a:t>
            </a:r>
            <a:r>
              <a:rPr lang="en-US" altLang="zh-CN" dirty="0"/>
              <a:t>range</a:t>
            </a:r>
            <a:r>
              <a:rPr lang="zh-CN" altLang="en-US" dirty="0"/>
              <a:t>函数，通过指定开始值、终值和步长来创建一个一维数组，注意：最终创建的数组不包含终值</a:t>
            </a:r>
            <a:endParaRPr lang="zh-CN" altLang="en-US" dirty="0"/>
          </a:p>
          <a:p>
            <a:pPr>
              <a:lnSpc>
                <a:spcPct val="150000"/>
              </a:lnSpc>
            </a:pPr>
            <a:r>
              <a:rPr lang="zh-CN" altLang="en-US" dirty="0"/>
              <a:t> </a:t>
            </a:r>
            <a:r>
              <a:rPr lang="en-US" altLang="zh-CN" dirty="0" err="1"/>
              <a:t>linspace</a:t>
            </a:r>
            <a:r>
              <a:rPr lang="zh-CN" altLang="en-US" dirty="0"/>
              <a:t>函数：通过指定开始值、终值和元素个数来创建一个一维数组，数组的数据元素符合等差数列，可以通过</a:t>
            </a:r>
            <a:r>
              <a:rPr lang="en-US" altLang="zh-CN" dirty="0"/>
              <a:t>endpoint</a:t>
            </a:r>
            <a:r>
              <a:rPr lang="zh-CN" altLang="en-US" dirty="0"/>
              <a:t>关键字指定是否包含终值，默认包含终值</a:t>
            </a:r>
            <a:endParaRPr lang="en-US" altLang="zh-CN" dirty="0"/>
          </a:p>
          <a:p>
            <a:pPr>
              <a:lnSpc>
                <a:spcPct val="150000"/>
              </a:lnSpc>
            </a:pPr>
            <a:r>
              <a:rPr lang="zh-CN" altLang="en-US" dirty="0"/>
              <a:t> </a:t>
            </a:r>
            <a:r>
              <a:rPr lang="en-US" altLang="zh-CN" dirty="0" err="1"/>
              <a:t>logspace</a:t>
            </a:r>
            <a:r>
              <a:rPr lang="zh-CN" altLang="en-US" dirty="0"/>
              <a:t>函数：和</a:t>
            </a:r>
            <a:r>
              <a:rPr lang="en-US" altLang="zh-CN" dirty="0" err="1"/>
              <a:t>linspace</a:t>
            </a:r>
            <a:r>
              <a:rPr lang="zh-CN" altLang="en-US" dirty="0"/>
              <a:t>函数类似，不过创建的是</a:t>
            </a:r>
            <a:r>
              <a:rPr lang="zh-CN" altLang="en-US" b="1" dirty="0">
                <a:solidFill>
                  <a:srgbClr val="7030A0"/>
                </a:solidFill>
              </a:rPr>
              <a:t>等比数列数组</a:t>
            </a:r>
            <a:endParaRPr lang="zh-CN" altLang="en-US" b="1" dirty="0">
              <a:solidFill>
                <a:srgbClr val="7030A0"/>
              </a:solidFill>
            </a:endParaRPr>
          </a:p>
          <a:p>
            <a:pPr>
              <a:lnSpc>
                <a:spcPct val="150000"/>
              </a:lnSpc>
            </a:pPr>
            <a:r>
              <a:rPr lang="zh-CN" altLang="en-US" dirty="0"/>
              <a:t> 使用随机数填充数组，即使用</a:t>
            </a:r>
            <a:r>
              <a:rPr lang="en-US" altLang="zh-CN" dirty="0" err="1"/>
              <a:t>numpy.random</a:t>
            </a:r>
            <a:r>
              <a:rPr lang="zh-CN" altLang="en-US" dirty="0"/>
              <a:t>中的</a:t>
            </a:r>
            <a:r>
              <a:rPr lang="en-US" altLang="zh-CN" dirty="0"/>
              <a:t>random()</a:t>
            </a:r>
            <a:r>
              <a:rPr lang="zh-CN" altLang="en-US" dirty="0"/>
              <a:t>函数来创建</a:t>
            </a:r>
            <a:r>
              <a:rPr lang="en-US" altLang="zh-CN" dirty="0"/>
              <a:t>0-1</a:t>
            </a:r>
            <a:r>
              <a:rPr lang="zh-CN" altLang="en-US" dirty="0"/>
              <a:t>之间的随机元素，数组包含的元素数量由参数决定</a:t>
            </a:r>
            <a:endParaRPr lang="zh-CN" altLang="en-US" dirty="0"/>
          </a:p>
        </p:txBody>
      </p:sp>
      <p:sp>
        <p:nvSpPr>
          <p:cNvPr id="3" name="标题 2"/>
          <p:cNvSpPr>
            <a:spLocks noGrp="1"/>
          </p:cNvSpPr>
          <p:nvPr>
            <p:ph type="title"/>
          </p:nvPr>
        </p:nvSpPr>
        <p:spPr>
          <a:xfrm>
            <a:off x="1016000" y="371475"/>
            <a:ext cx="8229600" cy="752475"/>
          </a:xfrm>
        </p:spPr>
        <p:txBody>
          <a:bodyPr/>
          <a:lstStyle/>
          <a:p>
            <a:pPr algn="l"/>
            <a:r>
              <a:rPr lang="en-US" altLang="zh-CN" sz="3600" dirty="0" err="1">
                <a:sym typeface="+mn-ea"/>
              </a:rPr>
              <a:t>ndarray</a:t>
            </a:r>
            <a:r>
              <a:rPr lang="zh-CN" altLang="en-US" sz="3600" dirty="0">
                <a:sym typeface="+mn-ea"/>
              </a:rPr>
              <a:t>其它创建方式</a:t>
            </a:r>
            <a:endParaRPr lang="zh-CN" alt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lstStyle/>
          <a:p>
            <a:endParaRPr lang="zh-CN" altLang="en-US"/>
          </a:p>
        </p:txBody>
      </p:sp>
      <p:sp>
        <p:nvSpPr>
          <p:cNvPr id="3" name="标题 2"/>
          <p:cNvSpPr>
            <a:spLocks noGrp="1"/>
          </p:cNvSpPr>
          <p:nvPr>
            <p:ph type="title"/>
          </p:nvPr>
        </p:nvSpPr>
        <p:spPr>
          <a:xfrm>
            <a:off x="952500" y="382588"/>
            <a:ext cx="8229600" cy="752475"/>
          </a:xfrm>
        </p:spPr>
        <p:txBody>
          <a:bodyPr/>
          <a:lstStyle/>
          <a:p>
            <a:pPr algn="l"/>
            <a:r>
              <a:rPr lang="en-US" altLang="zh-CN" sz="3600" dirty="0" err="1">
                <a:sym typeface="+mn-ea"/>
              </a:rPr>
              <a:t>ndarray</a:t>
            </a:r>
            <a:r>
              <a:rPr lang="zh-CN" altLang="en-US" sz="3600" dirty="0">
                <a:sym typeface="+mn-ea"/>
              </a:rPr>
              <a:t>其它创建方式</a:t>
            </a:r>
            <a:endParaRPr lang="zh-CN" altLang="en-US" sz="3600" dirty="0"/>
          </a:p>
        </p:txBody>
      </p:sp>
      <p:pic>
        <p:nvPicPr>
          <p:cNvPr id="5" name="图片 4"/>
          <p:cNvPicPr>
            <a:picLocks noChangeAspect="1"/>
          </p:cNvPicPr>
          <p:nvPr/>
        </p:nvPicPr>
        <p:blipFill>
          <a:blip r:embed="rId1"/>
          <a:stretch>
            <a:fillRect/>
          </a:stretch>
        </p:blipFill>
        <p:spPr>
          <a:xfrm>
            <a:off x="590713" y="1408739"/>
            <a:ext cx="11010891" cy="40395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23863"/>
            <a:ext cx="8229600" cy="752475"/>
          </a:xfrm>
        </p:spPr>
        <p:txBody>
          <a:bodyPr/>
          <a:lstStyle/>
          <a:p>
            <a:pPr algn="l"/>
            <a:r>
              <a:rPr lang="en-US" altLang="zh-CN" sz="3600" dirty="0" err="1">
                <a:sym typeface="+mn-ea"/>
              </a:rPr>
              <a:t>ndarray</a:t>
            </a:r>
            <a:r>
              <a:rPr lang="zh-CN" altLang="en-US" sz="3600" dirty="0">
                <a:sym typeface="+mn-ea"/>
              </a:rPr>
              <a:t>其它创建方式</a:t>
            </a:r>
            <a:endParaRPr lang="zh-CN" altLang="en-US" sz="3600" dirty="0"/>
          </a:p>
        </p:txBody>
      </p:sp>
      <p:pic>
        <p:nvPicPr>
          <p:cNvPr id="2" name="图片 1"/>
          <p:cNvPicPr>
            <a:picLocks noChangeAspect="1"/>
          </p:cNvPicPr>
          <p:nvPr/>
        </p:nvPicPr>
        <p:blipFill>
          <a:blip r:embed="rId1"/>
          <a:stretch>
            <a:fillRect/>
          </a:stretch>
        </p:blipFill>
        <p:spPr>
          <a:xfrm>
            <a:off x="1287783" y="1540153"/>
            <a:ext cx="9616119" cy="377737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28700" y="376238"/>
            <a:ext cx="8229600" cy="752475"/>
          </a:xfrm>
        </p:spPr>
        <p:txBody>
          <a:bodyPr/>
          <a:lstStyle/>
          <a:p>
            <a:pPr algn="l"/>
            <a:r>
              <a:rPr lang="en-US" altLang="zh-CN" sz="3600" dirty="0" err="1">
                <a:sym typeface="+mn-ea"/>
              </a:rPr>
              <a:t>ndarray</a:t>
            </a:r>
            <a:r>
              <a:rPr lang="zh-CN" altLang="en-US" sz="3600" dirty="0">
                <a:sym typeface="+mn-ea"/>
              </a:rPr>
              <a:t>其它创建方式</a:t>
            </a:r>
            <a:endParaRPr lang="zh-CN" altLang="en-US" sz="3600" dirty="0"/>
          </a:p>
        </p:txBody>
      </p:sp>
      <p:pic>
        <p:nvPicPr>
          <p:cNvPr id="4" name="图片 3"/>
          <p:cNvPicPr>
            <a:picLocks noChangeAspect="1"/>
          </p:cNvPicPr>
          <p:nvPr/>
        </p:nvPicPr>
        <p:blipFill>
          <a:blip r:embed="rId1"/>
          <a:stretch>
            <a:fillRect/>
          </a:stretch>
        </p:blipFill>
        <p:spPr>
          <a:xfrm>
            <a:off x="639598" y="1489366"/>
            <a:ext cx="10912489" cy="291080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385763"/>
            <a:ext cx="8229600" cy="752475"/>
          </a:xfrm>
        </p:spPr>
        <p:txBody>
          <a:bodyPr/>
          <a:lstStyle/>
          <a:p>
            <a:pPr algn="l"/>
            <a:r>
              <a:rPr lang="en-US" altLang="zh-CN" sz="3600" dirty="0" err="1">
                <a:sym typeface="+mn-ea"/>
              </a:rPr>
              <a:t>ndarray</a:t>
            </a:r>
            <a:r>
              <a:rPr lang="zh-CN" altLang="en-US" sz="3600" dirty="0">
                <a:sym typeface="+mn-ea"/>
              </a:rPr>
              <a:t>其它创建方式</a:t>
            </a:r>
            <a:endParaRPr lang="zh-CN" altLang="en-US" sz="3600" dirty="0"/>
          </a:p>
        </p:txBody>
      </p:sp>
      <p:pic>
        <p:nvPicPr>
          <p:cNvPr id="2" name="图片 1"/>
          <p:cNvPicPr>
            <a:picLocks noChangeAspect="1"/>
          </p:cNvPicPr>
          <p:nvPr/>
        </p:nvPicPr>
        <p:blipFill>
          <a:blip r:embed="rId1"/>
          <a:stretch>
            <a:fillRect/>
          </a:stretch>
        </p:blipFill>
        <p:spPr>
          <a:xfrm>
            <a:off x="912624" y="1505665"/>
            <a:ext cx="4752217" cy="1823585"/>
          </a:xfrm>
          <a:prstGeom prst="rect">
            <a:avLst/>
          </a:prstGeom>
        </p:spPr>
      </p:pic>
      <p:pic>
        <p:nvPicPr>
          <p:cNvPr id="5" name="图片 4"/>
          <p:cNvPicPr>
            <a:picLocks noChangeAspect="1"/>
          </p:cNvPicPr>
          <p:nvPr/>
        </p:nvPicPr>
        <p:blipFill>
          <a:blip r:embed="rId2"/>
          <a:stretch>
            <a:fillRect/>
          </a:stretch>
        </p:blipFill>
        <p:spPr>
          <a:xfrm>
            <a:off x="644505" y="3547465"/>
            <a:ext cx="5104218" cy="1361760"/>
          </a:xfrm>
          <a:prstGeom prst="rect">
            <a:avLst/>
          </a:prstGeom>
        </p:spPr>
      </p:pic>
      <p:pic>
        <p:nvPicPr>
          <p:cNvPr id="7" name="图片 6"/>
          <p:cNvPicPr>
            <a:picLocks noChangeAspect="1"/>
          </p:cNvPicPr>
          <p:nvPr/>
        </p:nvPicPr>
        <p:blipFill>
          <a:blip r:embed="rId3"/>
          <a:stretch>
            <a:fillRect/>
          </a:stretch>
        </p:blipFill>
        <p:spPr>
          <a:xfrm>
            <a:off x="5730270" y="1559090"/>
            <a:ext cx="6463993" cy="1253324"/>
          </a:xfrm>
          <a:prstGeom prst="rect">
            <a:avLst/>
          </a:prstGeom>
        </p:spPr>
      </p:pic>
      <p:pic>
        <p:nvPicPr>
          <p:cNvPr id="8" name="图片 7"/>
          <p:cNvPicPr>
            <a:picLocks noChangeAspect="1"/>
          </p:cNvPicPr>
          <p:nvPr/>
        </p:nvPicPr>
        <p:blipFill>
          <a:blip r:embed="rId4"/>
          <a:stretch>
            <a:fillRect/>
          </a:stretch>
        </p:blipFill>
        <p:spPr>
          <a:xfrm>
            <a:off x="5880026" y="3357009"/>
            <a:ext cx="3647231" cy="15522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352463" y="1343560"/>
            <a:ext cx="7597738" cy="4723632"/>
          </a:xfrm>
        </p:spPr>
        <p:txBody>
          <a:bodyPr>
            <a:normAutofit/>
          </a:bodyPr>
          <a:lstStyle/>
          <a:p>
            <a:pPr>
              <a:lnSpc>
                <a:spcPct val="150000"/>
              </a:lnSpc>
            </a:pPr>
            <a:r>
              <a:rPr lang="en-US" altLang="zh-CN" sz="1800" b="1" dirty="0" err="1">
                <a:solidFill>
                  <a:srgbClr val="FF0000"/>
                </a:solidFill>
              </a:rPr>
              <a:t>ndim</a:t>
            </a:r>
            <a:r>
              <a:rPr lang="en-US" altLang="zh-CN" sz="1800" b="1" dirty="0">
                <a:solidFill>
                  <a:srgbClr val="FF0000"/>
                </a:solidFill>
              </a:rPr>
              <a:t> </a:t>
            </a:r>
            <a:r>
              <a:rPr lang="zh-CN" altLang="en-US" sz="1800" b="1" dirty="0">
                <a:solidFill>
                  <a:srgbClr val="FF0000"/>
                </a:solidFill>
              </a:rPr>
              <a:t>数组轴</a:t>
            </a:r>
            <a:r>
              <a:rPr lang="en-US" altLang="zh-CN" sz="1800" b="1" dirty="0">
                <a:solidFill>
                  <a:srgbClr val="FF0000"/>
                </a:solidFill>
              </a:rPr>
              <a:t>(</a:t>
            </a:r>
            <a:r>
              <a:rPr lang="zh-CN" altLang="en-US" sz="1800" b="1" dirty="0">
                <a:solidFill>
                  <a:srgbClr val="FF0000"/>
                </a:solidFill>
              </a:rPr>
              <a:t>维度</a:t>
            </a:r>
            <a:r>
              <a:rPr lang="en-US" altLang="zh-CN" sz="1800" b="1" dirty="0">
                <a:solidFill>
                  <a:srgbClr val="FF0000"/>
                </a:solidFill>
              </a:rPr>
              <a:t>)</a:t>
            </a:r>
            <a:r>
              <a:rPr lang="zh-CN" altLang="en-US" sz="1800" b="1" dirty="0">
                <a:solidFill>
                  <a:srgbClr val="FF0000"/>
                </a:solidFill>
              </a:rPr>
              <a:t>的个数</a:t>
            </a:r>
            <a:r>
              <a:rPr lang="zh-CN" altLang="en-US" sz="1800" dirty="0"/>
              <a:t>，轴的个数被称作秩 </a:t>
            </a:r>
            <a:endParaRPr lang="en-US" altLang="zh-CN" sz="1800" dirty="0"/>
          </a:p>
          <a:p>
            <a:pPr>
              <a:lnSpc>
                <a:spcPct val="150000"/>
              </a:lnSpc>
            </a:pPr>
            <a:r>
              <a:rPr lang="en-US" altLang="zh-CN" sz="1800" b="1" dirty="0">
                <a:solidFill>
                  <a:srgbClr val="7030A0"/>
                </a:solidFill>
              </a:rPr>
              <a:t>shape </a:t>
            </a:r>
            <a:r>
              <a:rPr lang="zh-CN" altLang="en-US" sz="1800" b="1" dirty="0">
                <a:solidFill>
                  <a:srgbClr val="7030A0"/>
                </a:solidFill>
              </a:rPr>
              <a:t>数组的维度</a:t>
            </a:r>
            <a:r>
              <a:rPr lang="en-US" altLang="zh-CN" sz="1800" b="1" dirty="0">
                <a:solidFill>
                  <a:srgbClr val="7030A0"/>
                </a:solidFill>
              </a:rPr>
              <a:t>,</a:t>
            </a:r>
            <a:r>
              <a:rPr lang="zh-CN" altLang="en-US" sz="1800" dirty="0"/>
              <a:t> 例如一个</a:t>
            </a:r>
            <a:r>
              <a:rPr lang="en-US" altLang="zh-CN" sz="1800" dirty="0"/>
              <a:t>2</a:t>
            </a:r>
            <a:r>
              <a:rPr lang="zh-CN" altLang="en-US" sz="1800" dirty="0"/>
              <a:t>排</a:t>
            </a:r>
            <a:r>
              <a:rPr lang="en-US" altLang="zh-CN" sz="1800" dirty="0"/>
              <a:t>3</a:t>
            </a:r>
            <a:r>
              <a:rPr lang="zh-CN" altLang="en-US" sz="1800" dirty="0"/>
              <a:t>列的矩阵，它的</a:t>
            </a:r>
            <a:r>
              <a:rPr lang="en-US" altLang="zh-CN" sz="1800" dirty="0"/>
              <a:t>shape</a:t>
            </a:r>
            <a:r>
              <a:rPr lang="zh-CN" altLang="en-US" sz="1800" dirty="0"/>
              <a:t>属性将是</a:t>
            </a:r>
            <a:r>
              <a:rPr lang="en-US" altLang="zh-CN" sz="1800" dirty="0"/>
              <a:t>(2,3),</a:t>
            </a:r>
            <a:r>
              <a:rPr lang="zh-CN" altLang="en-US" sz="1800" dirty="0"/>
              <a:t>这个元组的长度显然是秩，即维度或者</a:t>
            </a:r>
            <a:r>
              <a:rPr lang="en-US" altLang="zh-CN" sz="1800" dirty="0" err="1"/>
              <a:t>ndim</a:t>
            </a:r>
            <a:r>
              <a:rPr lang="zh-CN" altLang="en-US" sz="1800" dirty="0"/>
              <a:t>属性 </a:t>
            </a:r>
            <a:endParaRPr lang="en-US" altLang="zh-CN" sz="1800" dirty="0"/>
          </a:p>
          <a:p>
            <a:pPr>
              <a:lnSpc>
                <a:spcPct val="150000"/>
              </a:lnSpc>
            </a:pPr>
            <a:r>
              <a:rPr lang="en-US" altLang="zh-CN" sz="1800" b="1" dirty="0">
                <a:solidFill>
                  <a:schemeClr val="accent2">
                    <a:lumMod val="75000"/>
                  </a:schemeClr>
                </a:solidFill>
              </a:rPr>
              <a:t>size </a:t>
            </a:r>
            <a:r>
              <a:rPr lang="zh-CN" altLang="en-US" sz="1800" b="1" dirty="0">
                <a:solidFill>
                  <a:schemeClr val="accent2">
                    <a:lumMod val="75000"/>
                  </a:schemeClr>
                </a:solidFill>
              </a:rPr>
              <a:t>数组元素的总个数</a:t>
            </a:r>
            <a:r>
              <a:rPr lang="zh-CN" altLang="en-US" sz="1800" dirty="0"/>
              <a:t>，等于</a:t>
            </a:r>
            <a:r>
              <a:rPr lang="en-US" altLang="zh-CN" sz="1800" dirty="0"/>
              <a:t>shape</a:t>
            </a:r>
            <a:r>
              <a:rPr lang="zh-CN" altLang="en-US" sz="1800" dirty="0"/>
              <a:t>属性中元组元素的乘积。</a:t>
            </a:r>
            <a:endParaRPr lang="en-US" altLang="zh-CN" sz="1800" dirty="0"/>
          </a:p>
          <a:p>
            <a:pPr>
              <a:lnSpc>
                <a:spcPct val="150000"/>
              </a:lnSpc>
            </a:pPr>
            <a:r>
              <a:rPr lang="en-US" altLang="zh-CN" sz="1800" b="1" dirty="0" err="1">
                <a:solidFill>
                  <a:schemeClr val="accent1"/>
                </a:solidFill>
              </a:rPr>
              <a:t>dtype</a:t>
            </a:r>
            <a:r>
              <a:rPr lang="en-US" altLang="zh-CN" sz="1800" dirty="0"/>
              <a:t> </a:t>
            </a:r>
            <a:r>
              <a:rPr lang="zh-CN" altLang="en-US" sz="1800" dirty="0"/>
              <a:t>一个用来描述数组中元素类型的对象，可以通过创造或指定</a:t>
            </a:r>
            <a:r>
              <a:rPr lang="en-US" altLang="zh-CN" sz="1800" dirty="0" err="1"/>
              <a:t>dtype</a:t>
            </a:r>
            <a:r>
              <a:rPr lang="zh-CN" altLang="en-US" sz="1800" dirty="0"/>
              <a:t>使用标准</a:t>
            </a:r>
            <a:r>
              <a:rPr lang="en-US" altLang="zh-CN" sz="1800" dirty="0"/>
              <a:t>Python</a:t>
            </a:r>
            <a:r>
              <a:rPr lang="zh-CN" altLang="en-US" sz="1800" dirty="0"/>
              <a:t>类型。不过</a:t>
            </a:r>
            <a:r>
              <a:rPr lang="en-US" altLang="zh-CN" sz="1800" dirty="0" err="1"/>
              <a:t>NumPy</a:t>
            </a:r>
            <a:r>
              <a:rPr lang="zh-CN" altLang="en-US" sz="1800" dirty="0"/>
              <a:t>提供它自己的数据类型。 </a:t>
            </a:r>
            <a:endParaRPr lang="en-US" altLang="zh-CN" sz="1800" dirty="0"/>
          </a:p>
          <a:p>
            <a:pPr>
              <a:lnSpc>
                <a:spcPct val="150000"/>
              </a:lnSpc>
            </a:pPr>
            <a:r>
              <a:rPr lang="en-US" altLang="zh-CN" sz="1800" b="1" dirty="0" err="1">
                <a:solidFill>
                  <a:schemeClr val="accent6">
                    <a:lumMod val="50000"/>
                  </a:schemeClr>
                </a:solidFill>
              </a:rPr>
              <a:t>itemsize</a:t>
            </a:r>
            <a:r>
              <a:rPr lang="en-US" altLang="zh-CN" sz="1800" b="1" dirty="0">
                <a:solidFill>
                  <a:schemeClr val="accent6">
                    <a:lumMod val="50000"/>
                  </a:schemeClr>
                </a:solidFill>
              </a:rPr>
              <a:t> </a:t>
            </a:r>
            <a:r>
              <a:rPr lang="zh-CN" altLang="en-US" sz="1800" b="1" dirty="0">
                <a:solidFill>
                  <a:schemeClr val="accent6">
                    <a:lumMod val="50000"/>
                  </a:schemeClr>
                </a:solidFill>
              </a:rPr>
              <a:t>数组中每个元素的字节大小</a:t>
            </a:r>
            <a:r>
              <a:rPr lang="zh-CN" altLang="en-US" sz="1800" dirty="0"/>
              <a:t>。例如，一个元素类型为</a:t>
            </a:r>
            <a:r>
              <a:rPr lang="en-US" altLang="zh-CN" sz="1800" dirty="0"/>
              <a:t>float64</a:t>
            </a:r>
            <a:r>
              <a:rPr lang="zh-CN" altLang="en-US" sz="1800" dirty="0"/>
              <a:t>的数组</a:t>
            </a:r>
            <a:r>
              <a:rPr lang="en-US" altLang="zh-CN" sz="1800" dirty="0" err="1"/>
              <a:t>itemsiz</a:t>
            </a:r>
            <a:r>
              <a:rPr lang="zh-CN" altLang="en-US" sz="1800" dirty="0"/>
              <a:t>属性值为</a:t>
            </a:r>
            <a:r>
              <a:rPr lang="en-US" altLang="zh-CN" sz="1800" dirty="0"/>
              <a:t>8(=64/8),</a:t>
            </a:r>
            <a:r>
              <a:rPr lang="zh-CN" altLang="en-US" sz="1800" dirty="0"/>
              <a:t>又如，一个元素类型为</a:t>
            </a:r>
            <a:r>
              <a:rPr lang="en-US" altLang="zh-CN" sz="1800" dirty="0"/>
              <a:t>complex32</a:t>
            </a:r>
            <a:r>
              <a:rPr lang="zh-CN" altLang="en-US" sz="1800" dirty="0"/>
              <a:t>的数组</a:t>
            </a:r>
            <a:r>
              <a:rPr lang="en-US" altLang="zh-CN" sz="1800" dirty="0"/>
              <a:t>item</a:t>
            </a:r>
            <a:r>
              <a:rPr lang="zh-CN" altLang="en-US" sz="1800" dirty="0"/>
              <a:t>属性为</a:t>
            </a:r>
            <a:r>
              <a:rPr lang="en-US" altLang="zh-CN" sz="1800" dirty="0"/>
              <a:t>4(=32/8). </a:t>
            </a:r>
            <a:endParaRPr lang="zh-CN" altLang="en-US" sz="1800" dirty="0"/>
          </a:p>
        </p:txBody>
      </p:sp>
      <p:sp>
        <p:nvSpPr>
          <p:cNvPr id="3" name="标题 2"/>
          <p:cNvSpPr>
            <a:spLocks noGrp="1"/>
          </p:cNvSpPr>
          <p:nvPr>
            <p:ph type="title"/>
          </p:nvPr>
        </p:nvSpPr>
        <p:spPr>
          <a:xfrm>
            <a:off x="1016000" y="373063"/>
            <a:ext cx="8229600" cy="752475"/>
          </a:xfrm>
        </p:spPr>
        <p:txBody>
          <a:bodyPr>
            <a:normAutofit/>
          </a:bodyPr>
          <a:lstStyle/>
          <a:p>
            <a:pPr algn="l"/>
            <a:r>
              <a:rPr lang="en-US" sz="3600" dirty="0" err="1"/>
              <a:t>ndarray</a:t>
            </a:r>
            <a:r>
              <a:rPr lang="zh-CN" altLang="en-US" sz="3600" dirty="0"/>
              <a:t>对象属性</a:t>
            </a:r>
            <a:endParaRPr lang="en-US" altLang="zh-CN" sz="3600" dirty="0"/>
          </a:p>
        </p:txBody>
      </p:sp>
      <p:pic>
        <p:nvPicPr>
          <p:cNvPr id="4" name="图片 3"/>
          <p:cNvPicPr>
            <a:picLocks noChangeAspect="1"/>
          </p:cNvPicPr>
          <p:nvPr/>
        </p:nvPicPr>
        <p:blipFill>
          <a:blip r:embed="rId1"/>
          <a:stretch>
            <a:fillRect/>
          </a:stretch>
        </p:blipFill>
        <p:spPr>
          <a:xfrm>
            <a:off x="7950201" y="1600935"/>
            <a:ext cx="3871763" cy="420888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normAutofit/>
          </a:bodyPr>
          <a:lstStyle/>
          <a:p>
            <a:pPr>
              <a:lnSpc>
                <a:spcPct val="150000"/>
              </a:lnSpc>
            </a:pPr>
            <a:r>
              <a:rPr lang="en-US" altLang="zh-CN" dirty="0"/>
              <a:t> </a:t>
            </a:r>
            <a:r>
              <a:rPr lang="zh-CN" altLang="en-US" dirty="0"/>
              <a:t>创建</a:t>
            </a:r>
            <a:r>
              <a:rPr lang="en-US" altLang="zh-CN" dirty="0" err="1"/>
              <a:t>numpy</a:t>
            </a:r>
            <a:r>
              <a:rPr lang="zh-CN" altLang="en-US" dirty="0"/>
              <a:t>数组的时候可以通过属性</a:t>
            </a:r>
            <a:r>
              <a:rPr lang="en-US" altLang="zh-CN" dirty="0" err="1"/>
              <a:t>dtype</a:t>
            </a:r>
            <a:r>
              <a:rPr lang="zh-CN" altLang="en-US" dirty="0"/>
              <a:t>显示指定数据类型，如果不指定的情况下，</a:t>
            </a:r>
            <a:r>
              <a:rPr lang="en-US" altLang="zh-CN" dirty="0" err="1"/>
              <a:t>numpy</a:t>
            </a:r>
            <a:r>
              <a:rPr lang="zh-CN" altLang="en-US" dirty="0"/>
              <a:t>会自动推断出适合的数据类型，所以一般不需要显示给定数据类型。</a:t>
            </a:r>
            <a:endParaRPr lang="zh-CN" altLang="en-US" dirty="0"/>
          </a:p>
          <a:p>
            <a:pPr marL="0" indent="0">
              <a:lnSpc>
                <a:spcPct val="150000"/>
              </a:lnSpc>
              <a:buNone/>
            </a:pPr>
            <a:endParaRPr lang="zh-CN" altLang="en-US" dirty="0"/>
          </a:p>
        </p:txBody>
      </p:sp>
      <p:sp>
        <p:nvSpPr>
          <p:cNvPr id="3" name="标题 2"/>
          <p:cNvSpPr>
            <a:spLocks noGrp="1"/>
          </p:cNvSpPr>
          <p:nvPr>
            <p:ph type="title"/>
          </p:nvPr>
        </p:nvSpPr>
        <p:spPr>
          <a:xfrm>
            <a:off x="1181100" y="434975"/>
            <a:ext cx="8229600" cy="752475"/>
          </a:xfrm>
        </p:spPr>
        <p:txBody>
          <a:bodyPr/>
          <a:lstStyle/>
          <a:p>
            <a:pPr algn="l"/>
            <a:r>
              <a:rPr lang="en-US" altLang="zh-CN" sz="3600" dirty="0" err="1"/>
              <a:t>ndarray</a:t>
            </a:r>
            <a:r>
              <a:rPr lang="zh-CN" altLang="en-US" sz="3600" dirty="0"/>
              <a:t>中元素数据类型</a:t>
            </a:r>
            <a:endParaRPr lang="zh-CN" altLang="en-US" sz="3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06785" y="1067184"/>
            <a:ext cx="11178429" cy="4723632"/>
          </a:xfrm>
        </p:spPr>
        <p:txBody>
          <a:bodyPr>
            <a:normAutofit/>
          </a:bodyPr>
          <a:lstStyle/>
          <a:p>
            <a:pPr>
              <a:lnSpc>
                <a:spcPct val="150000"/>
              </a:lnSpc>
            </a:pPr>
            <a:r>
              <a:rPr lang="en-US" altLang="zh-CN" sz="2400" dirty="0"/>
              <a:t> </a:t>
            </a:r>
            <a:r>
              <a:rPr lang="zh-CN" altLang="en-US" sz="2400" dirty="0"/>
              <a:t>数值型</a:t>
            </a:r>
            <a:r>
              <a:rPr lang="en-US" altLang="zh-CN" sz="2400" dirty="0" err="1"/>
              <a:t>dtype</a:t>
            </a:r>
            <a:r>
              <a:rPr lang="zh-CN" altLang="en-US" sz="2400" dirty="0"/>
              <a:t>的命名方式为：一个类型名称</a:t>
            </a:r>
            <a:r>
              <a:rPr lang="en-US" altLang="zh-CN" sz="2400" dirty="0"/>
              <a:t>(</a:t>
            </a:r>
            <a:r>
              <a:rPr lang="en-US" altLang="zh-CN" sz="2400" dirty="0" err="1"/>
              <a:t>eg:int</a:t>
            </a:r>
            <a:r>
              <a:rPr lang="zh-CN" altLang="en-US" sz="2400" dirty="0"/>
              <a:t>、</a:t>
            </a:r>
            <a:r>
              <a:rPr lang="en-US" altLang="zh-CN" sz="2400" dirty="0"/>
              <a:t>float</a:t>
            </a:r>
            <a:r>
              <a:rPr lang="zh-CN" altLang="en-US" sz="2400" dirty="0"/>
              <a:t>等</a:t>
            </a:r>
            <a:r>
              <a:rPr lang="en-US" altLang="zh-CN" sz="2400" dirty="0"/>
              <a:t>)</a:t>
            </a:r>
            <a:r>
              <a:rPr lang="zh-CN" altLang="en-US" sz="2400" dirty="0"/>
              <a:t>，后接一个表示各个元素位长的数字</a:t>
            </a:r>
            <a:endParaRPr lang="zh-CN" altLang="en-US" sz="2400" dirty="0"/>
          </a:p>
          <a:p>
            <a:pPr lvl="1">
              <a:lnSpc>
                <a:spcPct val="150000"/>
              </a:lnSpc>
            </a:pPr>
            <a:r>
              <a:rPr lang="zh-CN" altLang="en-US" sz="2000" dirty="0"/>
              <a:t>比如</a:t>
            </a:r>
            <a:r>
              <a:rPr lang="en-US" altLang="zh-CN" sz="2000" dirty="0"/>
              <a:t>Python</a:t>
            </a:r>
            <a:r>
              <a:rPr lang="zh-CN" altLang="en-US" sz="2000" dirty="0"/>
              <a:t>的</a:t>
            </a:r>
            <a:r>
              <a:rPr lang="en-US" altLang="zh-CN" sz="2000" dirty="0"/>
              <a:t>float</a:t>
            </a:r>
            <a:r>
              <a:rPr lang="zh-CN" altLang="en-US" sz="2000" dirty="0"/>
              <a:t>数据类型</a:t>
            </a:r>
            <a:r>
              <a:rPr lang="en-US" altLang="zh-CN" sz="2000" dirty="0"/>
              <a:t>(</a:t>
            </a:r>
            <a:r>
              <a:rPr lang="zh-CN" altLang="en-US" sz="2000" dirty="0"/>
              <a:t>双精度浮点值</a:t>
            </a:r>
            <a:r>
              <a:rPr lang="en-US" altLang="zh-CN" sz="2000" dirty="0"/>
              <a:t>)</a:t>
            </a:r>
            <a:r>
              <a:rPr lang="zh-CN" altLang="en-US" sz="2000" dirty="0"/>
              <a:t>，需要占用</a:t>
            </a:r>
            <a:r>
              <a:rPr lang="en-US" altLang="zh-CN" sz="2000" dirty="0"/>
              <a:t>8</a:t>
            </a:r>
            <a:r>
              <a:rPr lang="zh-CN" altLang="en-US" sz="2000" dirty="0"/>
              <a:t>个字节</a:t>
            </a:r>
            <a:r>
              <a:rPr lang="en-US" altLang="zh-CN" sz="2000" dirty="0"/>
              <a:t>(64</a:t>
            </a:r>
            <a:r>
              <a:rPr lang="zh-CN" altLang="en-US" sz="2000" dirty="0"/>
              <a:t>位</a:t>
            </a:r>
            <a:r>
              <a:rPr lang="en-US" altLang="zh-CN" sz="2000" dirty="0"/>
              <a:t>)</a:t>
            </a:r>
            <a:r>
              <a:rPr lang="zh-CN" altLang="en-US" sz="2000" dirty="0"/>
              <a:t>，因此在</a:t>
            </a:r>
            <a:r>
              <a:rPr lang="en-US" altLang="zh-CN" sz="2000" dirty="0" err="1"/>
              <a:t>NumPy</a:t>
            </a:r>
            <a:r>
              <a:rPr lang="zh-CN" altLang="en-US" sz="2000" dirty="0"/>
              <a:t>中记为</a:t>
            </a:r>
            <a:r>
              <a:rPr lang="en-US" altLang="zh-CN" sz="2000" dirty="0"/>
              <a:t>float64</a:t>
            </a:r>
            <a:endParaRPr lang="en-US" altLang="zh-CN" sz="2000" dirty="0"/>
          </a:p>
          <a:p>
            <a:pPr>
              <a:lnSpc>
                <a:spcPct val="150000"/>
              </a:lnSpc>
            </a:pPr>
            <a:r>
              <a:rPr lang="zh-CN" altLang="en-US" sz="2400" dirty="0"/>
              <a:t> 每个数据类型都有一个类型代码，即简写方式</a:t>
            </a:r>
            <a:endParaRPr lang="en-US" altLang="zh-CN" sz="2400" dirty="0"/>
          </a:p>
          <a:p>
            <a:pPr>
              <a:lnSpc>
                <a:spcPct val="150000"/>
              </a:lnSpc>
            </a:pPr>
            <a:r>
              <a:rPr lang="zh-CN" altLang="en-US" sz="2400" dirty="0"/>
              <a:t> 如果需要更改一个已经存在的数组的数据类型，可以通过</a:t>
            </a:r>
            <a:r>
              <a:rPr lang="en-US" altLang="zh-CN" sz="2400" dirty="0" err="1"/>
              <a:t>astype</a:t>
            </a:r>
            <a:r>
              <a:rPr lang="zh-CN" altLang="en-US" sz="2400" dirty="0"/>
              <a:t>方法进行修改从而得到一个新数组。</a:t>
            </a:r>
            <a:endParaRPr lang="zh-CN" altLang="en-US" sz="2400" dirty="0"/>
          </a:p>
          <a:p>
            <a:pPr marL="0" indent="0">
              <a:lnSpc>
                <a:spcPct val="150000"/>
              </a:lnSpc>
              <a:buNone/>
            </a:pPr>
            <a:endParaRPr lang="zh-CN" altLang="en-US" dirty="0"/>
          </a:p>
        </p:txBody>
      </p:sp>
      <p:sp>
        <p:nvSpPr>
          <p:cNvPr id="3" name="标题 2"/>
          <p:cNvSpPr>
            <a:spLocks noGrp="1"/>
          </p:cNvSpPr>
          <p:nvPr>
            <p:ph type="title"/>
          </p:nvPr>
        </p:nvSpPr>
        <p:spPr>
          <a:xfrm>
            <a:off x="1079500" y="390525"/>
            <a:ext cx="8228013" cy="752475"/>
          </a:xfrm>
        </p:spPr>
        <p:txBody>
          <a:bodyPr/>
          <a:lstStyle/>
          <a:p>
            <a:pPr algn="l"/>
            <a:r>
              <a:rPr lang="en-US" altLang="zh-CN" sz="3600" dirty="0" err="1"/>
              <a:t>NumPy</a:t>
            </a:r>
            <a:r>
              <a:rPr lang="zh-CN" altLang="en-US" sz="3600" dirty="0"/>
              <a:t>基本数据类型</a:t>
            </a:r>
            <a:endParaRPr lang="zh-CN" altLang="en-US" sz="3600" dirty="0"/>
          </a:p>
        </p:txBody>
      </p:sp>
      <p:pic>
        <p:nvPicPr>
          <p:cNvPr id="4" name="图片 3"/>
          <p:cNvPicPr>
            <a:picLocks noChangeAspect="1"/>
          </p:cNvPicPr>
          <p:nvPr/>
        </p:nvPicPr>
        <p:blipFill>
          <a:blip r:embed="rId1"/>
          <a:stretch>
            <a:fillRect/>
          </a:stretch>
        </p:blipFill>
        <p:spPr>
          <a:xfrm>
            <a:off x="6583098" y="4514228"/>
            <a:ext cx="4643702" cy="223908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sz="3600" dirty="0" err="1"/>
              <a:t>NumPy</a:t>
            </a:r>
            <a:r>
              <a:rPr lang="zh-CN" altLang="en-US" sz="3600" dirty="0"/>
              <a:t>基本数据类型</a:t>
            </a:r>
            <a:endParaRPr lang="zh-CN" altLang="en-US" sz="3600" dirty="0"/>
          </a:p>
        </p:txBody>
      </p:sp>
      <p:graphicFrame>
        <p:nvGraphicFramePr>
          <p:cNvPr id="5" name="表格 4"/>
          <p:cNvGraphicFramePr/>
          <p:nvPr/>
        </p:nvGraphicFramePr>
        <p:xfrm>
          <a:off x="2135311" y="1154798"/>
          <a:ext cx="7920427" cy="5104322"/>
        </p:xfrm>
        <a:graphic>
          <a:graphicData uri="http://schemas.openxmlformats.org/drawingml/2006/table">
            <a:tbl>
              <a:tblPr firstRow="1" bandRow="1">
                <a:tableStyleId>{00A15C55-8517-42AA-B614-E9B94910E393}</a:tableStyleId>
              </a:tblPr>
              <a:tblGrid>
                <a:gridCol w="1585228"/>
                <a:gridCol w="1240503"/>
                <a:gridCol w="5094696"/>
              </a:tblGrid>
              <a:tr h="425352">
                <a:tc>
                  <a:txBody>
                    <a:bodyPr/>
                    <a:lstStyle/>
                    <a:p>
                      <a:pPr>
                        <a:buNone/>
                      </a:pPr>
                      <a:r>
                        <a:rPr lang="zh-CN" altLang="en-US" sz="2000"/>
                        <a:t>数据类型</a:t>
                      </a:r>
                      <a:endParaRPr lang="zh-CN" altLang="en-US" sz="2000"/>
                    </a:p>
                  </a:txBody>
                  <a:tcPr marL="91419" marR="91419" marT="45709" marB="45709"/>
                </a:tc>
                <a:tc>
                  <a:txBody>
                    <a:bodyPr/>
                    <a:lstStyle/>
                    <a:p>
                      <a:pPr>
                        <a:buNone/>
                      </a:pPr>
                      <a:r>
                        <a:rPr lang="zh-CN" altLang="en-US" sz="2000"/>
                        <a:t>类型简写</a:t>
                      </a:r>
                      <a:endParaRPr lang="zh-CN" altLang="en-US" sz="2000"/>
                    </a:p>
                  </a:txBody>
                  <a:tcPr marL="91419" marR="91419" marT="45709" marB="45709"/>
                </a:tc>
                <a:tc>
                  <a:txBody>
                    <a:bodyPr/>
                    <a:lstStyle/>
                    <a:p>
                      <a:pPr>
                        <a:buNone/>
                      </a:pPr>
                      <a:r>
                        <a:rPr lang="zh-CN" altLang="en-US" sz="2000"/>
                        <a:t>说明</a:t>
                      </a:r>
                      <a:endParaRPr lang="zh-CN" altLang="en-US" sz="2000"/>
                    </a:p>
                  </a:txBody>
                  <a:tcPr marL="91419" marR="91419" marT="45709" marB="45709"/>
                </a:tc>
              </a:tr>
              <a:tr h="425352">
                <a:tc>
                  <a:txBody>
                    <a:bodyPr/>
                    <a:lstStyle/>
                    <a:p>
                      <a:pPr>
                        <a:buNone/>
                      </a:pPr>
                      <a:r>
                        <a:rPr lang="en-US" altLang="zh-CN" sz="2000" dirty="0" err="1"/>
                        <a:t>int</a:t>
                      </a:r>
                      <a:r>
                        <a:rPr lang="en-US" altLang="zh-CN" sz="2000" dirty="0"/>
                        <a:t>_</a:t>
                      </a:r>
                      <a:endParaRPr lang="en-US" altLang="zh-CN" sz="2000" dirty="0"/>
                    </a:p>
                  </a:txBody>
                  <a:tcPr marL="91419" marR="91419" marT="45709" marB="45709"/>
                </a:tc>
                <a:tc>
                  <a:txBody>
                    <a:bodyPr/>
                    <a:lstStyle/>
                    <a:p>
                      <a:pPr>
                        <a:buNone/>
                      </a:pPr>
                      <a:endParaRPr lang="zh-CN" altLang="en-US" sz="2000"/>
                    </a:p>
                  </a:txBody>
                  <a:tcPr marL="91419" marR="91419" marT="45709" marB="45709"/>
                </a:tc>
                <a:tc>
                  <a:txBody>
                    <a:bodyPr/>
                    <a:lstStyle/>
                    <a:p>
                      <a:pPr>
                        <a:buNone/>
                      </a:pPr>
                      <a:r>
                        <a:rPr lang="zh-CN" altLang="en-US" sz="2000"/>
                        <a:t>默认整形</a:t>
                      </a:r>
                      <a:endParaRPr lang="zh-CN" altLang="en-US" sz="2000"/>
                    </a:p>
                  </a:txBody>
                  <a:tcPr marL="91419" marR="91419" marT="45709" marB="45709"/>
                </a:tc>
              </a:tr>
              <a:tr h="425352">
                <a:tc>
                  <a:txBody>
                    <a:bodyPr/>
                    <a:lstStyle/>
                    <a:p>
                      <a:pPr>
                        <a:buNone/>
                      </a:pPr>
                      <a:r>
                        <a:rPr lang="en-US" altLang="zh-CN" sz="2000" dirty="0" err="1"/>
                        <a:t>intc</a:t>
                      </a:r>
                      <a:endParaRPr lang="en-US" altLang="zh-CN" sz="2000" dirty="0"/>
                    </a:p>
                  </a:txBody>
                  <a:tcPr marL="91419" marR="91419" marT="45709" marB="45709"/>
                </a:tc>
                <a:tc>
                  <a:txBody>
                    <a:bodyPr/>
                    <a:lstStyle/>
                    <a:p>
                      <a:pPr>
                        <a:buNone/>
                      </a:pPr>
                      <a:endParaRPr lang="zh-CN" altLang="en-US" sz="2000"/>
                    </a:p>
                  </a:txBody>
                  <a:tcPr marL="91419" marR="91419" marT="45709" marB="45709"/>
                </a:tc>
                <a:tc>
                  <a:txBody>
                    <a:bodyPr/>
                    <a:lstStyle/>
                    <a:p>
                      <a:pPr>
                        <a:buNone/>
                      </a:pPr>
                      <a:r>
                        <a:rPr lang="zh-CN" altLang="en-US" sz="2000" dirty="0"/>
                        <a:t>等价于</a:t>
                      </a:r>
                      <a:r>
                        <a:rPr lang="en-US" altLang="zh-CN" sz="2000" dirty="0"/>
                        <a:t>long</a:t>
                      </a:r>
                      <a:r>
                        <a:rPr lang="zh-CN" altLang="en-US" sz="2000" dirty="0"/>
                        <a:t>的整形</a:t>
                      </a:r>
                      <a:endParaRPr lang="zh-CN" altLang="en-US" sz="2000" dirty="0"/>
                    </a:p>
                  </a:txBody>
                  <a:tcPr marL="91419" marR="91419" marT="45709" marB="45709"/>
                </a:tc>
              </a:tr>
              <a:tr h="425352">
                <a:tc>
                  <a:txBody>
                    <a:bodyPr/>
                    <a:lstStyle/>
                    <a:p>
                      <a:pPr>
                        <a:buNone/>
                      </a:pPr>
                      <a:r>
                        <a:rPr lang="en-US" altLang="zh-CN" sz="2000" dirty="0"/>
                        <a:t>int8</a:t>
                      </a:r>
                      <a:endParaRPr lang="en-US" altLang="zh-CN" sz="2000" dirty="0"/>
                    </a:p>
                  </a:txBody>
                  <a:tcPr marL="91419" marR="91419" marT="45709" marB="45709"/>
                </a:tc>
                <a:tc>
                  <a:txBody>
                    <a:bodyPr/>
                    <a:lstStyle/>
                    <a:p>
                      <a:pPr>
                        <a:buNone/>
                      </a:pPr>
                      <a:r>
                        <a:rPr lang="en-US" altLang="zh-CN" sz="2000" dirty="0"/>
                        <a:t>i1</a:t>
                      </a:r>
                      <a:endParaRPr lang="en-US" altLang="zh-CN" sz="2000" dirty="0"/>
                    </a:p>
                  </a:txBody>
                  <a:tcPr marL="91419" marR="91419" marT="45709" marB="45709"/>
                </a:tc>
                <a:tc>
                  <a:txBody>
                    <a:bodyPr/>
                    <a:lstStyle/>
                    <a:p>
                      <a:pPr>
                        <a:buNone/>
                      </a:pPr>
                      <a:r>
                        <a:rPr lang="zh-CN" altLang="en-US" sz="2000" dirty="0"/>
                        <a:t>字节整形，</a:t>
                      </a:r>
                      <a:r>
                        <a:rPr lang="en-US" altLang="zh-CN" sz="2000" dirty="0"/>
                        <a:t>1</a:t>
                      </a:r>
                      <a:r>
                        <a:rPr lang="zh-CN" altLang="en-US" sz="2000" dirty="0"/>
                        <a:t>个字节，范围</a:t>
                      </a:r>
                      <a:r>
                        <a:rPr lang="en-US" altLang="zh-CN" sz="2000" dirty="0"/>
                        <a:t>:[-128,127]</a:t>
                      </a:r>
                      <a:endParaRPr lang="en-US" altLang="zh-CN" sz="2000" dirty="0"/>
                    </a:p>
                  </a:txBody>
                  <a:tcPr marL="91419" marR="91419" marT="45709" marB="45709"/>
                </a:tc>
              </a:tr>
              <a:tr h="425352">
                <a:tc>
                  <a:txBody>
                    <a:bodyPr/>
                    <a:lstStyle/>
                    <a:p>
                      <a:pPr>
                        <a:buNone/>
                      </a:pPr>
                      <a:r>
                        <a:rPr lang="en-US" altLang="zh-CN" sz="2000" dirty="0"/>
                        <a:t>int16</a:t>
                      </a:r>
                      <a:endParaRPr lang="en-US" altLang="zh-CN" sz="2000" dirty="0"/>
                    </a:p>
                  </a:txBody>
                  <a:tcPr marL="91419" marR="91419" marT="45709" marB="45709"/>
                </a:tc>
                <a:tc>
                  <a:txBody>
                    <a:bodyPr/>
                    <a:lstStyle/>
                    <a:p>
                      <a:pPr>
                        <a:buNone/>
                      </a:pPr>
                      <a:r>
                        <a:rPr lang="en-US" altLang="zh-CN" sz="2000" dirty="0"/>
                        <a:t>i2</a:t>
                      </a:r>
                      <a:endParaRPr lang="en-US" altLang="zh-CN" sz="2000" dirty="0"/>
                    </a:p>
                  </a:txBody>
                  <a:tcPr marL="91419" marR="91419" marT="45709" marB="45709"/>
                </a:tc>
                <a:tc>
                  <a:txBody>
                    <a:bodyPr/>
                    <a:lstStyle/>
                    <a:p>
                      <a:pPr>
                        <a:buNone/>
                      </a:pPr>
                      <a:r>
                        <a:rPr lang="zh-CN" altLang="en-US" sz="2000" dirty="0"/>
                        <a:t>整形</a:t>
                      </a:r>
                      <a:r>
                        <a:rPr lang="en-US" altLang="zh-CN" sz="2000" dirty="0"/>
                        <a:t>,2</a:t>
                      </a:r>
                      <a:r>
                        <a:rPr lang="zh-CN" altLang="en-US" sz="2000" dirty="0"/>
                        <a:t>个字节</a:t>
                      </a:r>
                      <a:r>
                        <a:rPr lang="en-US" altLang="zh-CN" sz="2000" dirty="0"/>
                        <a:t>,</a:t>
                      </a:r>
                      <a:r>
                        <a:rPr lang="zh-CN" altLang="en-US" sz="2000" dirty="0"/>
                        <a:t>范围</a:t>
                      </a:r>
                      <a:r>
                        <a:rPr lang="en-US" altLang="zh-CN" sz="2000" dirty="0"/>
                        <a:t>:[-32768,32767]</a:t>
                      </a:r>
                      <a:endParaRPr lang="en-US" altLang="zh-CN" sz="2000" dirty="0"/>
                    </a:p>
                  </a:txBody>
                  <a:tcPr marL="91419" marR="91419" marT="45709" marB="45709"/>
                </a:tc>
              </a:tr>
              <a:tr h="425450">
                <a:tc>
                  <a:txBody>
                    <a:bodyPr/>
                    <a:lstStyle/>
                    <a:p>
                      <a:pPr>
                        <a:buNone/>
                      </a:pPr>
                      <a:r>
                        <a:rPr lang="en-US" altLang="zh-CN" sz="2000" dirty="0"/>
                        <a:t>int32</a:t>
                      </a:r>
                      <a:endParaRPr lang="en-US" altLang="zh-CN" sz="2000" dirty="0"/>
                    </a:p>
                  </a:txBody>
                  <a:tcPr marL="91419" marR="91419" marT="45709" marB="45709"/>
                </a:tc>
                <a:tc>
                  <a:txBody>
                    <a:bodyPr/>
                    <a:lstStyle/>
                    <a:p>
                      <a:pPr>
                        <a:buNone/>
                      </a:pPr>
                      <a:r>
                        <a:rPr lang="en-US" altLang="zh-CN" sz="2000" dirty="0"/>
                        <a:t>i3</a:t>
                      </a:r>
                      <a:endParaRPr lang="en-US" altLang="zh-CN" sz="2000" dirty="0"/>
                    </a:p>
                  </a:txBody>
                  <a:tcPr marL="91419" marR="91419" marT="45709" marB="45709"/>
                </a:tc>
                <a:tc>
                  <a:txBody>
                    <a:bodyPr/>
                    <a:lstStyle/>
                    <a:p>
                      <a:pPr>
                        <a:buNone/>
                      </a:pPr>
                      <a:r>
                        <a:rPr lang="zh-CN" altLang="en-US" sz="2000" dirty="0"/>
                        <a:t>整形</a:t>
                      </a:r>
                      <a:r>
                        <a:rPr lang="en-US" altLang="zh-CN" sz="2000" dirty="0"/>
                        <a:t>,4</a:t>
                      </a:r>
                      <a:r>
                        <a:rPr lang="zh-CN" altLang="en-US" sz="2000" dirty="0"/>
                        <a:t>个字节</a:t>
                      </a:r>
                      <a:r>
                        <a:rPr lang="en-US" altLang="zh-CN" sz="2000" dirty="0"/>
                        <a:t>,</a:t>
                      </a:r>
                      <a:r>
                        <a:rPr lang="zh-CN" altLang="en-US" sz="2000" dirty="0"/>
                        <a:t>范围</a:t>
                      </a:r>
                      <a:r>
                        <a:rPr lang="en-US" altLang="zh-CN" sz="2000" dirty="0"/>
                        <a:t>:[-2^31, 2^31-1]</a:t>
                      </a:r>
                      <a:endParaRPr lang="en-US" altLang="zh-CN" sz="2000" dirty="0"/>
                    </a:p>
                  </a:txBody>
                  <a:tcPr marL="91419" marR="91419" marT="45709" marB="45709"/>
                </a:tc>
              </a:tr>
              <a:tr h="425352">
                <a:tc>
                  <a:txBody>
                    <a:bodyPr/>
                    <a:lstStyle/>
                    <a:p>
                      <a:pPr>
                        <a:buNone/>
                      </a:pPr>
                      <a:r>
                        <a:rPr lang="en-US" altLang="zh-CN" sz="2000" dirty="0"/>
                        <a:t>int64</a:t>
                      </a:r>
                      <a:endParaRPr lang="en-US" altLang="zh-CN" sz="2000" dirty="0"/>
                    </a:p>
                  </a:txBody>
                  <a:tcPr marL="91419" marR="91419" marT="45709" marB="45709"/>
                </a:tc>
                <a:tc>
                  <a:txBody>
                    <a:bodyPr/>
                    <a:lstStyle/>
                    <a:p>
                      <a:pPr>
                        <a:buNone/>
                      </a:pPr>
                      <a:r>
                        <a:rPr lang="en-US" altLang="zh-CN" sz="2000" dirty="0"/>
                        <a:t>i4</a:t>
                      </a:r>
                      <a:endParaRPr lang="en-US" altLang="zh-CN" sz="2000" dirty="0"/>
                    </a:p>
                  </a:txBody>
                  <a:tcPr marL="91419" marR="91419" marT="45709" marB="45709"/>
                </a:tc>
                <a:tc>
                  <a:txBody>
                    <a:bodyPr/>
                    <a:lstStyle/>
                    <a:p>
                      <a:pPr>
                        <a:buNone/>
                      </a:pPr>
                      <a:r>
                        <a:rPr lang="zh-CN" altLang="en-US" sz="2000" dirty="0"/>
                        <a:t>整形</a:t>
                      </a:r>
                      <a:r>
                        <a:rPr lang="en-US" altLang="zh-CN" sz="2000" dirty="0"/>
                        <a:t>,8</a:t>
                      </a:r>
                      <a:r>
                        <a:rPr lang="zh-CN" altLang="en-US" sz="2000" dirty="0"/>
                        <a:t>个字节</a:t>
                      </a:r>
                      <a:r>
                        <a:rPr lang="en-US" altLang="zh-CN" sz="2000" dirty="0"/>
                        <a:t>,</a:t>
                      </a:r>
                      <a:r>
                        <a:rPr lang="zh-CN" altLang="en-US" sz="2000" dirty="0"/>
                        <a:t>范围</a:t>
                      </a:r>
                      <a:r>
                        <a:rPr lang="en-US" altLang="zh-CN" sz="2000" dirty="0"/>
                        <a:t>:[-2^63, 2^63-1]</a:t>
                      </a:r>
                      <a:endParaRPr lang="en-US" altLang="zh-CN" sz="2000" dirty="0"/>
                    </a:p>
                  </a:txBody>
                  <a:tcPr marL="91419" marR="91419" marT="45709" marB="45709"/>
                </a:tc>
              </a:tr>
              <a:tr h="425352">
                <a:tc>
                  <a:txBody>
                    <a:bodyPr/>
                    <a:lstStyle/>
                    <a:p>
                      <a:pPr>
                        <a:buNone/>
                      </a:pPr>
                      <a:r>
                        <a:rPr lang="en-US" altLang="zh-CN" sz="2000" dirty="0"/>
                        <a:t>uint8</a:t>
                      </a:r>
                      <a:endParaRPr lang="en-US" altLang="zh-CN" sz="2000" dirty="0"/>
                    </a:p>
                  </a:txBody>
                  <a:tcPr marL="91419" marR="91419" marT="45709" marB="45709"/>
                </a:tc>
                <a:tc>
                  <a:txBody>
                    <a:bodyPr/>
                    <a:lstStyle/>
                    <a:p>
                      <a:pPr>
                        <a:buNone/>
                      </a:pPr>
                      <a:r>
                        <a:rPr lang="en-US" altLang="zh-CN" sz="2000" dirty="0"/>
                        <a:t>u1</a:t>
                      </a:r>
                      <a:endParaRPr lang="en-US" altLang="zh-CN" sz="2000" dirty="0"/>
                    </a:p>
                  </a:txBody>
                  <a:tcPr marL="91419" marR="91419" marT="45709" marB="45709"/>
                </a:tc>
                <a:tc>
                  <a:txBody>
                    <a:bodyPr/>
                    <a:lstStyle/>
                    <a:p>
                      <a:pPr>
                        <a:buNone/>
                      </a:pPr>
                      <a:r>
                        <a:rPr lang="zh-CN" altLang="en-US" sz="2000" dirty="0"/>
                        <a:t>无符号整形</a:t>
                      </a:r>
                      <a:r>
                        <a:rPr lang="en-US" altLang="zh-CN" sz="2000" dirty="0"/>
                        <a:t>, 1</a:t>
                      </a:r>
                      <a:r>
                        <a:rPr lang="zh-CN" altLang="en-US" sz="2000" dirty="0"/>
                        <a:t>个字节</a:t>
                      </a:r>
                      <a:r>
                        <a:rPr lang="en-US" altLang="zh-CN" sz="2000" dirty="0"/>
                        <a:t>, </a:t>
                      </a:r>
                      <a:r>
                        <a:rPr lang="zh-CN" altLang="en-US" sz="2000" dirty="0"/>
                        <a:t>范围</a:t>
                      </a:r>
                      <a:r>
                        <a:rPr lang="en-US" altLang="zh-CN" sz="2000" dirty="0"/>
                        <a:t>:[0,255]</a:t>
                      </a:r>
                      <a:endParaRPr lang="en-US" altLang="zh-CN" sz="2000" dirty="0"/>
                    </a:p>
                  </a:txBody>
                  <a:tcPr marL="91419" marR="91419" marT="45709" marB="45709"/>
                </a:tc>
              </a:tr>
              <a:tr h="425352">
                <a:tc>
                  <a:txBody>
                    <a:bodyPr/>
                    <a:lstStyle/>
                    <a:p>
                      <a:pPr>
                        <a:buNone/>
                      </a:pPr>
                      <a:r>
                        <a:rPr lang="en-US" altLang="zh-CN" sz="2000" dirty="0"/>
                        <a:t>uint16</a:t>
                      </a:r>
                      <a:endParaRPr lang="en-US" altLang="zh-CN" sz="2000" dirty="0"/>
                    </a:p>
                  </a:txBody>
                  <a:tcPr marL="91419" marR="91419" marT="45709" marB="45709"/>
                </a:tc>
                <a:tc>
                  <a:txBody>
                    <a:bodyPr/>
                    <a:lstStyle/>
                    <a:p>
                      <a:pPr>
                        <a:buNone/>
                      </a:pPr>
                      <a:r>
                        <a:rPr lang="en-US" altLang="zh-CN" sz="2000"/>
                        <a:t>u2</a:t>
                      </a:r>
                      <a:endParaRPr lang="en-US" altLang="zh-CN" sz="2000"/>
                    </a:p>
                  </a:txBody>
                  <a:tcPr marL="91419" marR="91419" marT="45709" marB="45709"/>
                </a:tc>
                <a:tc>
                  <a:txBody>
                    <a:bodyPr/>
                    <a:lstStyle/>
                    <a:p>
                      <a:pPr>
                        <a:buNone/>
                      </a:pPr>
                      <a:r>
                        <a:rPr lang="zh-CN" altLang="en-US" sz="2000" dirty="0">
                          <a:sym typeface="+mn-ea"/>
                        </a:rPr>
                        <a:t>无符号整形</a:t>
                      </a:r>
                      <a:r>
                        <a:rPr lang="en-US" altLang="zh-CN" sz="2000" dirty="0">
                          <a:sym typeface="+mn-ea"/>
                        </a:rPr>
                        <a:t>, 2</a:t>
                      </a:r>
                      <a:r>
                        <a:rPr lang="zh-CN" altLang="en-US" sz="2000" dirty="0">
                          <a:sym typeface="+mn-ea"/>
                        </a:rPr>
                        <a:t>个字节</a:t>
                      </a:r>
                      <a:r>
                        <a:rPr lang="en-US" altLang="zh-CN" sz="2000" dirty="0">
                          <a:sym typeface="+mn-ea"/>
                        </a:rPr>
                        <a:t>, </a:t>
                      </a:r>
                      <a:r>
                        <a:rPr lang="zh-CN" altLang="en-US" sz="2000" dirty="0">
                          <a:sym typeface="+mn-ea"/>
                        </a:rPr>
                        <a:t>范围</a:t>
                      </a:r>
                      <a:r>
                        <a:rPr lang="en-US" altLang="zh-CN" sz="2000" dirty="0">
                          <a:sym typeface="+mn-ea"/>
                        </a:rPr>
                        <a:t>:[0,65535]</a:t>
                      </a:r>
                      <a:endParaRPr lang="en-US" altLang="zh-CN" sz="2000" dirty="0">
                        <a:sym typeface="+mn-ea"/>
                      </a:endParaRPr>
                    </a:p>
                  </a:txBody>
                  <a:tcPr marL="91419" marR="91419" marT="45709" marB="45709"/>
                </a:tc>
              </a:tr>
              <a:tr h="425352">
                <a:tc>
                  <a:txBody>
                    <a:bodyPr/>
                    <a:lstStyle/>
                    <a:p>
                      <a:pPr>
                        <a:buNone/>
                      </a:pPr>
                      <a:r>
                        <a:rPr lang="en-US" altLang="zh-CN" sz="2000"/>
                        <a:t>uint32</a:t>
                      </a:r>
                      <a:endParaRPr lang="en-US" altLang="zh-CN" sz="2000"/>
                    </a:p>
                  </a:txBody>
                  <a:tcPr marL="91419" marR="91419" marT="45709" marB="45709"/>
                </a:tc>
                <a:tc>
                  <a:txBody>
                    <a:bodyPr/>
                    <a:lstStyle/>
                    <a:p>
                      <a:pPr>
                        <a:buNone/>
                      </a:pPr>
                      <a:r>
                        <a:rPr lang="en-US" altLang="zh-CN" sz="2000" dirty="0"/>
                        <a:t>u3</a:t>
                      </a:r>
                      <a:endParaRPr lang="en-US" altLang="zh-CN" sz="2000" dirty="0"/>
                    </a:p>
                  </a:txBody>
                  <a:tcPr marL="91419" marR="91419" marT="45709" marB="45709"/>
                </a:tc>
                <a:tc>
                  <a:txBody>
                    <a:bodyPr/>
                    <a:lstStyle/>
                    <a:p>
                      <a:pPr>
                        <a:buNone/>
                      </a:pPr>
                      <a:r>
                        <a:rPr lang="zh-CN" altLang="en-US" sz="2000" dirty="0">
                          <a:sym typeface="+mn-ea"/>
                        </a:rPr>
                        <a:t>无符号整形</a:t>
                      </a:r>
                      <a:r>
                        <a:rPr lang="en-US" altLang="zh-CN" sz="2000" dirty="0">
                          <a:sym typeface="+mn-ea"/>
                        </a:rPr>
                        <a:t>, 1</a:t>
                      </a:r>
                      <a:r>
                        <a:rPr lang="zh-CN" altLang="en-US" sz="2000" dirty="0">
                          <a:sym typeface="+mn-ea"/>
                        </a:rPr>
                        <a:t>个字节</a:t>
                      </a:r>
                      <a:r>
                        <a:rPr lang="en-US" altLang="zh-CN" sz="2000" dirty="0">
                          <a:sym typeface="+mn-ea"/>
                        </a:rPr>
                        <a:t>, </a:t>
                      </a:r>
                      <a:r>
                        <a:rPr lang="zh-CN" altLang="en-US" sz="2000" dirty="0">
                          <a:sym typeface="+mn-ea"/>
                        </a:rPr>
                        <a:t>范围</a:t>
                      </a:r>
                      <a:r>
                        <a:rPr lang="en-US" altLang="zh-CN" sz="2000" dirty="0">
                          <a:sym typeface="+mn-ea"/>
                        </a:rPr>
                        <a:t>:[0, 2^32-1]</a:t>
                      </a:r>
                      <a:endParaRPr lang="en-US" altLang="zh-CN" sz="2000" dirty="0">
                        <a:sym typeface="+mn-ea"/>
                      </a:endParaRPr>
                    </a:p>
                  </a:txBody>
                  <a:tcPr marL="91419" marR="91419" marT="45709" marB="45709"/>
                </a:tc>
              </a:tr>
              <a:tr h="425352">
                <a:tc>
                  <a:txBody>
                    <a:bodyPr/>
                    <a:lstStyle/>
                    <a:p>
                      <a:pPr>
                        <a:buNone/>
                      </a:pPr>
                      <a:r>
                        <a:rPr lang="en-US" altLang="zh-CN" sz="2000"/>
                        <a:t>uint64</a:t>
                      </a:r>
                      <a:endParaRPr lang="en-US" altLang="zh-CN" sz="2000"/>
                    </a:p>
                  </a:txBody>
                  <a:tcPr marL="91419" marR="91419" marT="45709" marB="45709"/>
                </a:tc>
                <a:tc>
                  <a:txBody>
                    <a:bodyPr/>
                    <a:lstStyle/>
                    <a:p>
                      <a:pPr>
                        <a:buNone/>
                      </a:pPr>
                      <a:r>
                        <a:rPr lang="en-US" altLang="zh-CN" sz="2000"/>
                        <a:t>u4</a:t>
                      </a:r>
                      <a:endParaRPr lang="en-US" altLang="zh-CN" sz="2000"/>
                    </a:p>
                  </a:txBody>
                  <a:tcPr marL="91419" marR="91419" marT="45709" marB="45709"/>
                </a:tc>
                <a:tc>
                  <a:txBody>
                    <a:bodyPr/>
                    <a:lstStyle/>
                    <a:p>
                      <a:pPr>
                        <a:buNone/>
                      </a:pPr>
                      <a:r>
                        <a:rPr lang="zh-CN" altLang="en-US" sz="2000">
                          <a:sym typeface="+mn-ea"/>
                        </a:rPr>
                        <a:t>无符号整形</a:t>
                      </a:r>
                      <a:r>
                        <a:rPr lang="en-US" altLang="zh-CN" sz="2000">
                          <a:sym typeface="+mn-ea"/>
                        </a:rPr>
                        <a:t>, 1</a:t>
                      </a:r>
                      <a:r>
                        <a:rPr lang="zh-CN" altLang="en-US" sz="2000">
                          <a:sym typeface="+mn-ea"/>
                        </a:rPr>
                        <a:t>个字节</a:t>
                      </a:r>
                      <a:r>
                        <a:rPr lang="en-US" altLang="zh-CN" sz="2000">
                          <a:sym typeface="+mn-ea"/>
                        </a:rPr>
                        <a:t>, </a:t>
                      </a:r>
                      <a:r>
                        <a:rPr lang="zh-CN" altLang="en-US" sz="2000">
                          <a:sym typeface="+mn-ea"/>
                        </a:rPr>
                        <a:t>范围</a:t>
                      </a:r>
                      <a:r>
                        <a:rPr lang="en-US" altLang="zh-CN" sz="2000">
                          <a:sym typeface="+mn-ea"/>
                        </a:rPr>
                        <a:t>:[0,2^64-1]</a:t>
                      </a:r>
                      <a:endParaRPr lang="en-US" altLang="zh-CN" sz="2000">
                        <a:sym typeface="+mn-ea"/>
                      </a:endParaRPr>
                    </a:p>
                  </a:txBody>
                  <a:tcPr marL="91419" marR="91419" marT="45709" marB="45709"/>
                </a:tc>
              </a:tr>
              <a:tr h="425352">
                <a:tc>
                  <a:txBody>
                    <a:bodyPr/>
                    <a:lstStyle/>
                    <a:p>
                      <a:pPr>
                        <a:buNone/>
                      </a:pPr>
                      <a:r>
                        <a:rPr lang="en-US" altLang="zh-CN" sz="2000" dirty="0"/>
                        <a:t>bool_</a:t>
                      </a:r>
                      <a:endParaRPr lang="en-US" altLang="zh-CN" sz="2000" dirty="0"/>
                    </a:p>
                  </a:txBody>
                  <a:tcPr marL="91419" marR="91419" marT="45709" marB="45709"/>
                </a:tc>
                <a:tc>
                  <a:txBody>
                    <a:bodyPr/>
                    <a:lstStyle/>
                    <a:p>
                      <a:pPr>
                        <a:buNone/>
                      </a:pPr>
                      <a:endParaRPr lang="en-US" altLang="zh-CN" sz="2000"/>
                    </a:p>
                  </a:txBody>
                  <a:tcPr marL="91419" marR="91419" marT="45709" marB="45709"/>
                </a:tc>
                <a:tc>
                  <a:txBody>
                    <a:bodyPr/>
                    <a:lstStyle/>
                    <a:p>
                      <a:pPr>
                        <a:buNone/>
                      </a:pPr>
                      <a:r>
                        <a:rPr lang="zh-CN" altLang="en-US" sz="2000" dirty="0">
                          <a:sym typeface="+mn-ea"/>
                        </a:rPr>
                        <a:t>以一个字节形成存储的布尔值</a:t>
                      </a:r>
                      <a:r>
                        <a:rPr lang="en-US" altLang="zh-CN" sz="2000" dirty="0">
                          <a:sym typeface="+mn-ea"/>
                        </a:rPr>
                        <a:t>(True</a:t>
                      </a:r>
                      <a:r>
                        <a:rPr lang="zh-CN" altLang="en-US" sz="2000" dirty="0">
                          <a:sym typeface="+mn-ea"/>
                        </a:rPr>
                        <a:t>或者</a:t>
                      </a:r>
                      <a:r>
                        <a:rPr lang="en-US" altLang="zh-CN" sz="2000" dirty="0">
                          <a:sym typeface="+mn-ea"/>
                        </a:rPr>
                        <a:t>False)</a:t>
                      </a:r>
                      <a:endParaRPr lang="en-US" altLang="zh-CN" sz="2000" dirty="0">
                        <a:sym typeface="+mn-ea"/>
                      </a:endParaRPr>
                    </a:p>
                  </a:txBody>
                  <a:tcPr marL="91419" marR="91419" marT="45709" marB="45709"/>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文本框 102"/>
          <p:cNvSpPr txBox="1"/>
          <p:nvPr/>
        </p:nvSpPr>
        <p:spPr>
          <a:xfrm flipH="1">
            <a:off x="3941960" y="4363760"/>
            <a:ext cx="4320724" cy="707630"/>
          </a:xfrm>
          <a:prstGeom prst="rect">
            <a:avLst/>
          </a:prstGeom>
          <a:noFill/>
        </p:spPr>
        <p:txBody>
          <a:bodyPr wrap="square" rtlCol="0">
            <a:spAutoFit/>
          </a:bodyPr>
          <a:lstStyle/>
          <a:p>
            <a:pPr marL="0" lvl="1"/>
            <a:r>
              <a:rPr lang="en-US" altLang="zh-CN" sz="4000" b="1" dirty="0">
                <a:solidFill>
                  <a:schemeClr val="accent1"/>
                </a:solidFill>
                <a:latin typeface="微软雅黑" panose="020B0503020204020204" pitchFamily="34" charset="-122"/>
                <a:ea typeface="微软雅黑" panose="020B0503020204020204" pitchFamily="34" charset="-122"/>
              </a:rPr>
              <a:t>time</a:t>
            </a:r>
            <a:r>
              <a:rPr lang="zh-CN" altLang="en-US" sz="4000" b="1" dirty="0">
                <a:solidFill>
                  <a:schemeClr val="accent1"/>
                </a:solidFill>
                <a:latin typeface="微软雅黑" panose="020B0503020204020204" pitchFamily="34" charset="-122"/>
                <a:ea typeface="微软雅黑" panose="020B0503020204020204" pitchFamily="34" charset="-122"/>
              </a:rPr>
              <a:t>模块</a:t>
            </a:r>
            <a:endParaRPr lang="en-US" altLang="zh-CN" sz="4000" b="1" dirty="0">
              <a:solidFill>
                <a:schemeClr val="accent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445471" y="3784348"/>
            <a:ext cx="2742208" cy="1938291"/>
          </a:xfrm>
          <a:prstGeom prst="rect">
            <a:avLst/>
          </a:prstGeom>
          <a:noFill/>
        </p:spPr>
        <p:txBody>
          <a:bodyPr wrap="square" rtlCol="0">
            <a:spAutoFit/>
          </a:bodyPr>
          <a:lstStyle/>
          <a:p>
            <a:pPr algn="ctr"/>
            <a:r>
              <a:rPr lang="en-US" altLang="zh-CN"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01</a:t>
            </a:r>
            <a:endParaRPr lang="zh-CN" altLang="en-US"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等腰三角形 104"/>
          <p:cNvSpPr/>
          <p:nvPr/>
        </p:nvSpPr>
        <p:spPr>
          <a:xfrm rot="5400000">
            <a:off x="2831615" y="4318755"/>
            <a:ext cx="997991" cy="8603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7" name="组合 16"/>
          <p:cNvGrpSpPr/>
          <p:nvPr/>
        </p:nvGrpSpPr>
        <p:grpSpPr>
          <a:xfrm>
            <a:off x="5872399" y="652490"/>
            <a:ext cx="6263847" cy="5070149"/>
            <a:chOff x="6427694" y="152395"/>
            <a:chExt cx="5764306" cy="4665805"/>
          </a:xfrm>
        </p:grpSpPr>
        <p:sp>
          <p:nvSpPr>
            <p:cNvPr id="18" name="等腰三角形 17"/>
            <p:cNvSpPr/>
            <p:nvPr/>
          </p:nvSpPr>
          <p:spPr>
            <a:xfrm rot="16200000" flipH="1">
              <a:off x="10563114" y="360844"/>
              <a:ext cx="1837335" cy="14204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等腰三角形 18"/>
            <p:cNvSpPr/>
            <p:nvPr/>
          </p:nvSpPr>
          <p:spPr>
            <a:xfrm rot="5400000" flipH="1">
              <a:off x="10563112" y="1303666"/>
              <a:ext cx="1837335" cy="14204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等腰三角形 19"/>
            <p:cNvSpPr/>
            <p:nvPr/>
          </p:nvSpPr>
          <p:spPr>
            <a:xfrm rot="16200000" flipH="1">
              <a:off x="10563114" y="2246487"/>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等腰三角形 20"/>
            <p:cNvSpPr/>
            <p:nvPr/>
          </p:nvSpPr>
          <p:spPr>
            <a:xfrm rot="5400000" flipH="1">
              <a:off x="9114239" y="360847"/>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等腰三角形 21"/>
            <p:cNvSpPr/>
            <p:nvPr/>
          </p:nvSpPr>
          <p:spPr>
            <a:xfrm rot="16200000" flipH="1">
              <a:off x="9122951" y="1303666"/>
              <a:ext cx="1837335" cy="14204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639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等腰三角形 22"/>
            <p:cNvSpPr/>
            <p:nvPr/>
          </p:nvSpPr>
          <p:spPr>
            <a:xfrm rot="5400000" flipH="1">
              <a:off x="9120882" y="2246490"/>
              <a:ext cx="1837335" cy="142043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等腰三角形 23"/>
            <p:cNvSpPr/>
            <p:nvPr/>
          </p:nvSpPr>
          <p:spPr>
            <a:xfrm rot="16200000" flipH="1">
              <a:off x="7659407" y="360844"/>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等腰三角形 24"/>
            <p:cNvSpPr/>
            <p:nvPr/>
          </p:nvSpPr>
          <p:spPr>
            <a:xfrm rot="16200000" flipH="1">
              <a:off x="9122668" y="318931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等腰三角形 25"/>
            <p:cNvSpPr/>
            <p:nvPr/>
          </p:nvSpPr>
          <p:spPr>
            <a:xfrm rot="5400000" flipH="1">
              <a:off x="7659407" y="130366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等腰三角形 26"/>
            <p:cNvSpPr/>
            <p:nvPr/>
          </p:nvSpPr>
          <p:spPr>
            <a:xfrm rot="16200000" flipH="1">
              <a:off x="6219245" y="1303664"/>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90600" y="404813"/>
            <a:ext cx="8229600" cy="752475"/>
          </a:xfrm>
        </p:spPr>
        <p:txBody>
          <a:bodyPr/>
          <a:lstStyle/>
          <a:p>
            <a:pPr algn="l"/>
            <a:r>
              <a:rPr lang="en-US" altLang="zh-CN" sz="3600" dirty="0"/>
              <a:t>NumPy</a:t>
            </a:r>
            <a:r>
              <a:rPr lang="zh-CN" altLang="en-US" sz="3600" dirty="0"/>
              <a:t>基本数据类型</a:t>
            </a:r>
            <a:endParaRPr lang="zh-CN" altLang="en-US" sz="3600" dirty="0"/>
          </a:p>
        </p:txBody>
      </p:sp>
      <p:graphicFrame>
        <p:nvGraphicFramePr>
          <p:cNvPr id="5" name="表格 4"/>
          <p:cNvGraphicFramePr/>
          <p:nvPr/>
        </p:nvGraphicFramePr>
        <p:xfrm>
          <a:off x="974164" y="1014495"/>
          <a:ext cx="10243989" cy="5230204"/>
        </p:xfrm>
        <a:graphic>
          <a:graphicData uri="http://schemas.openxmlformats.org/drawingml/2006/table">
            <a:tbl>
              <a:tblPr firstRow="1" bandRow="1">
                <a:tableStyleId>{00A15C55-8517-42AA-B614-E9B94910E393}</a:tableStyleId>
              </a:tblPr>
              <a:tblGrid>
                <a:gridCol w="1514759"/>
                <a:gridCol w="1366839"/>
                <a:gridCol w="7362391"/>
              </a:tblGrid>
              <a:tr h="425352">
                <a:tc>
                  <a:txBody>
                    <a:bodyPr/>
                    <a:lstStyle/>
                    <a:p>
                      <a:pPr>
                        <a:buNone/>
                      </a:pPr>
                      <a:r>
                        <a:rPr lang="zh-CN" altLang="en-US" sz="2000"/>
                        <a:t>数据类型</a:t>
                      </a:r>
                      <a:endParaRPr lang="zh-CN" altLang="en-US" sz="2000"/>
                    </a:p>
                  </a:txBody>
                  <a:tcPr marL="91419" marR="91419" marT="45709" marB="45709"/>
                </a:tc>
                <a:tc>
                  <a:txBody>
                    <a:bodyPr/>
                    <a:lstStyle/>
                    <a:p>
                      <a:pPr>
                        <a:buNone/>
                      </a:pPr>
                      <a:r>
                        <a:rPr lang="zh-CN" altLang="en-US" sz="2000"/>
                        <a:t>类型简写</a:t>
                      </a:r>
                      <a:endParaRPr lang="zh-CN" altLang="en-US" sz="2000"/>
                    </a:p>
                  </a:txBody>
                  <a:tcPr marL="91419" marR="91419" marT="45709" marB="45709"/>
                </a:tc>
                <a:tc>
                  <a:txBody>
                    <a:bodyPr/>
                    <a:lstStyle/>
                    <a:p>
                      <a:pPr>
                        <a:buNone/>
                      </a:pPr>
                      <a:r>
                        <a:rPr lang="zh-CN" altLang="en-US" sz="2000"/>
                        <a:t>说明</a:t>
                      </a:r>
                      <a:endParaRPr lang="zh-CN" altLang="en-US" sz="2000"/>
                    </a:p>
                  </a:txBody>
                  <a:tcPr marL="91419" marR="91419" marT="45709" marB="45709"/>
                </a:tc>
              </a:tr>
              <a:tr h="425352">
                <a:tc>
                  <a:txBody>
                    <a:bodyPr/>
                    <a:lstStyle/>
                    <a:p>
                      <a:pPr>
                        <a:buNone/>
                      </a:pPr>
                      <a:r>
                        <a:rPr lang="en-US" altLang="zh-CN" sz="2000" dirty="0"/>
                        <a:t>float_</a:t>
                      </a:r>
                      <a:endParaRPr lang="en-US" altLang="zh-CN" sz="2000" dirty="0"/>
                    </a:p>
                  </a:txBody>
                  <a:tcPr marL="91419" marR="91419" marT="45709" marB="45709"/>
                </a:tc>
                <a:tc>
                  <a:txBody>
                    <a:bodyPr/>
                    <a:lstStyle/>
                    <a:p>
                      <a:pPr>
                        <a:buNone/>
                      </a:pPr>
                      <a:endParaRPr lang="zh-CN" altLang="en-US" sz="2000"/>
                    </a:p>
                  </a:txBody>
                  <a:tcPr marL="91419" marR="91419" marT="45709" marB="45709"/>
                </a:tc>
                <a:tc>
                  <a:txBody>
                    <a:bodyPr/>
                    <a:lstStyle/>
                    <a:p>
                      <a:pPr>
                        <a:buNone/>
                      </a:pPr>
                      <a:r>
                        <a:rPr lang="en-US" altLang="zh-CN" sz="2000"/>
                        <a:t>float64</a:t>
                      </a:r>
                      <a:r>
                        <a:rPr lang="zh-CN" altLang="en-US" sz="2000"/>
                        <a:t>简写形式</a:t>
                      </a:r>
                      <a:endParaRPr lang="zh-CN" altLang="en-US" sz="2000"/>
                    </a:p>
                  </a:txBody>
                  <a:tcPr marL="91419" marR="91419" marT="45709" marB="45709"/>
                </a:tc>
              </a:tr>
              <a:tr h="425352">
                <a:tc>
                  <a:txBody>
                    <a:bodyPr/>
                    <a:lstStyle/>
                    <a:p>
                      <a:pPr>
                        <a:buNone/>
                      </a:pPr>
                      <a:r>
                        <a:rPr lang="en-US" altLang="zh-CN" sz="2000" dirty="0"/>
                        <a:t>float16</a:t>
                      </a:r>
                      <a:endParaRPr lang="en-US" altLang="zh-CN" sz="2000" dirty="0"/>
                    </a:p>
                  </a:txBody>
                  <a:tcPr marL="91419" marR="91419" marT="45709" marB="45709"/>
                </a:tc>
                <a:tc>
                  <a:txBody>
                    <a:bodyPr/>
                    <a:lstStyle/>
                    <a:p>
                      <a:pPr>
                        <a:buNone/>
                      </a:pPr>
                      <a:r>
                        <a:rPr lang="en-US" altLang="zh-CN" sz="2000" dirty="0"/>
                        <a:t>F2</a:t>
                      </a:r>
                      <a:endParaRPr lang="en-US" altLang="zh-CN" sz="2000" dirty="0"/>
                    </a:p>
                  </a:txBody>
                  <a:tcPr marL="91419" marR="91419" marT="45709" marB="45709"/>
                </a:tc>
                <a:tc>
                  <a:txBody>
                    <a:bodyPr/>
                    <a:lstStyle/>
                    <a:p>
                      <a:pPr>
                        <a:buNone/>
                      </a:pPr>
                      <a:r>
                        <a:rPr lang="zh-CN" altLang="en-US" sz="2000" dirty="0"/>
                        <a:t>半精度浮点型</a:t>
                      </a:r>
                      <a:r>
                        <a:rPr lang="en-US" altLang="zh-CN" sz="2000" dirty="0"/>
                        <a:t>(</a:t>
                      </a:r>
                      <a:r>
                        <a:rPr lang="en-US" altLang="zh-CN" sz="2000" dirty="0">
                          <a:sym typeface="+mn-ea"/>
                        </a:rPr>
                        <a:t>2</a:t>
                      </a:r>
                      <a:r>
                        <a:rPr lang="zh-CN" altLang="en-US" sz="2000" dirty="0">
                          <a:sym typeface="+mn-ea"/>
                        </a:rPr>
                        <a:t>字节</a:t>
                      </a:r>
                      <a:r>
                        <a:rPr lang="en-US" altLang="zh-CN" sz="2000" dirty="0"/>
                        <a:t>)</a:t>
                      </a:r>
                      <a:r>
                        <a:rPr lang="zh-CN" altLang="en-US" sz="2000" dirty="0"/>
                        <a:t>：</a:t>
                      </a:r>
                      <a:r>
                        <a:rPr lang="en-US" altLang="zh-CN" sz="2000" dirty="0"/>
                        <a:t>1</a:t>
                      </a:r>
                      <a:r>
                        <a:rPr lang="zh-CN" altLang="en-US" sz="2000" dirty="0"/>
                        <a:t>符号位</a:t>
                      </a:r>
                      <a:r>
                        <a:rPr lang="en-US" altLang="zh-CN" sz="2000" dirty="0"/>
                        <a:t>+5</a:t>
                      </a:r>
                      <a:r>
                        <a:rPr lang="zh-CN" altLang="en-US" sz="2000" dirty="0"/>
                        <a:t>位指数</a:t>
                      </a:r>
                      <a:r>
                        <a:rPr lang="en-US" altLang="zh-CN" sz="2000" dirty="0"/>
                        <a:t>+10</a:t>
                      </a:r>
                      <a:r>
                        <a:rPr lang="zh-CN" altLang="en-US" sz="2000" dirty="0"/>
                        <a:t>位的小数部分</a:t>
                      </a:r>
                      <a:endParaRPr lang="zh-CN" altLang="en-US" sz="2000" dirty="0"/>
                    </a:p>
                  </a:txBody>
                  <a:tcPr marL="91419" marR="91419" marT="45709" marB="45709"/>
                </a:tc>
              </a:tr>
              <a:tr h="425352">
                <a:tc>
                  <a:txBody>
                    <a:bodyPr/>
                    <a:lstStyle/>
                    <a:p>
                      <a:pPr>
                        <a:buNone/>
                      </a:pPr>
                      <a:r>
                        <a:rPr lang="en-US" altLang="zh-CN" sz="2000" dirty="0"/>
                        <a:t>float32</a:t>
                      </a:r>
                      <a:endParaRPr lang="en-US" altLang="zh-CN" sz="2000" dirty="0"/>
                    </a:p>
                  </a:txBody>
                  <a:tcPr marL="91419" marR="91419" marT="45709" marB="45709"/>
                </a:tc>
                <a:tc>
                  <a:txBody>
                    <a:bodyPr/>
                    <a:lstStyle/>
                    <a:p>
                      <a:pPr>
                        <a:buNone/>
                      </a:pPr>
                      <a:r>
                        <a:rPr lang="en-US" altLang="zh-CN" sz="2000" dirty="0"/>
                        <a:t>f4</a:t>
                      </a:r>
                      <a:r>
                        <a:rPr lang="zh-CN" altLang="en-US" sz="2000" dirty="0"/>
                        <a:t>或者</a:t>
                      </a:r>
                      <a:r>
                        <a:rPr lang="en-US" altLang="zh-CN" sz="2000" dirty="0"/>
                        <a:t>f</a:t>
                      </a:r>
                      <a:endParaRPr lang="en-US" altLang="zh-CN" sz="2000" dirty="0"/>
                    </a:p>
                  </a:txBody>
                  <a:tcPr marL="91419" marR="91419" marT="45709" marB="45709"/>
                </a:tc>
                <a:tc>
                  <a:txBody>
                    <a:bodyPr/>
                    <a:lstStyle/>
                    <a:p>
                      <a:pPr>
                        <a:buNone/>
                      </a:pPr>
                      <a:r>
                        <a:rPr lang="zh-CN" altLang="en-US" sz="2000" dirty="0"/>
                        <a:t>单精度浮点型</a:t>
                      </a:r>
                      <a:r>
                        <a:rPr lang="en-US" altLang="zh-CN" sz="2000" dirty="0"/>
                        <a:t>(4</a:t>
                      </a:r>
                      <a:r>
                        <a:rPr lang="zh-CN" altLang="en-US" sz="2000" dirty="0"/>
                        <a:t>字节</a:t>
                      </a:r>
                      <a:r>
                        <a:rPr lang="en-US" altLang="zh-CN" sz="2000" dirty="0"/>
                        <a:t>)</a:t>
                      </a:r>
                      <a:r>
                        <a:rPr lang="zh-CN" altLang="en-US" sz="2000" dirty="0"/>
                        <a:t>：</a:t>
                      </a:r>
                      <a:r>
                        <a:rPr lang="en-US" altLang="zh-CN" sz="2000" dirty="0"/>
                        <a:t>1</a:t>
                      </a:r>
                      <a:r>
                        <a:rPr lang="zh-CN" altLang="en-US" sz="2000" dirty="0"/>
                        <a:t>符号位</a:t>
                      </a:r>
                      <a:r>
                        <a:rPr lang="en-US" altLang="zh-CN" sz="2000" dirty="0"/>
                        <a:t>+8</a:t>
                      </a:r>
                      <a:r>
                        <a:rPr lang="zh-CN" altLang="en-US" sz="2000" dirty="0"/>
                        <a:t>位指数</a:t>
                      </a:r>
                      <a:r>
                        <a:rPr lang="en-US" altLang="zh-CN" sz="2000" dirty="0"/>
                        <a:t>+23</a:t>
                      </a:r>
                      <a:r>
                        <a:rPr lang="zh-CN" altLang="en-US" sz="2000" dirty="0"/>
                        <a:t>位的小数部分</a:t>
                      </a:r>
                      <a:endParaRPr lang="zh-CN" altLang="en-US" sz="2000" dirty="0"/>
                    </a:p>
                  </a:txBody>
                  <a:tcPr marL="91419" marR="91419" marT="45709" marB="45709"/>
                </a:tc>
              </a:tr>
              <a:tr h="425352">
                <a:tc>
                  <a:txBody>
                    <a:bodyPr/>
                    <a:lstStyle/>
                    <a:p>
                      <a:pPr>
                        <a:buNone/>
                      </a:pPr>
                      <a:r>
                        <a:rPr lang="en-US" altLang="zh-CN" sz="2000" dirty="0"/>
                        <a:t>float64</a:t>
                      </a:r>
                      <a:endParaRPr lang="en-US" altLang="zh-CN" sz="2000" dirty="0"/>
                    </a:p>
                  </a:txBody>
                  <a:tcPr marL="91419" marR="91419" marT="45709" marB="45709"/>
                </a:tc>
                <a:tc>
                  <a:txBody>
                    <a:bodyPr/>
                    <a:lstStyle/>
                    <a:p>
                      <a:pPr>
                        <a:buNone/>
                      </a:pPr>
                      <a:r>
                        <a:rPr lang="en-US" altLang="zh-CN" sz="2000" dirty="0"/>
                        <a:t>f8</a:t>
                      </a:r>
                      <a:r>
                        <a:rPr lang="zh-CN" altLang="en-US" sz="2000" dirty="0"/>
                        <a:t>或者</a:t>
                      </a:r>
                      <a:r>
                        <a:rPr lang="en-US" altLang="zh-CN" sz="2000" dirty="0"/>
                        <a:t>d</a:t>
                      </a:r>
                      <a:endParaRPr lang="en-US" altLang="zh-CN" sz="2000" dirty="0"/>
                    </a:p>
                  </a:txBody>
                  <a:tcPr marL="91419" marR="91419" marT="45709" marB="45709"/>
                </a:tc>
                <a:tc>
                  <a:txBody>
                    <a:bodyPr/>
                    <a:lstStyle/>
                    <a:p>
                      <a:pPr>
                        <a:buNone/>
                      </a:pPr>
                      <a:r>
                        <a:rPr lang="zh-CN" altLang="en-US" sz="2000" dirty="0"/>
                        <a:t>双精度浮点型</a:t>
                      </a:r>
                      <a:r>
                        <a:rPr lang="en-US" altLang="zh-CN" sz="2000" dirty="0"/>
                        <a:t>(8</a:t>
                      </a:r>
                      <a:r>
                        <a:rPr lang="zh-CN" altLang="en-US" sz="2000" dirty="0"/>
                        <a:t>字节</a:t>
                      </a:r>
                      <a:r>
                        <a:rPr lang="en-US" altLang="zh-CN" sz="2000" dirty="0"/>
                        <a:t>)</a:t>
                      </a:r>
                      <a:r>
                        <a:rPr lang="zh-CN" altLang="en-US" sz="2000" dirty="0"/>
                        <a:t>：</a:t>
                      </a:r>
                      <a:r>
                        <a:rPr lang="en-US" altLang="zh-CN" sz="2000" dirty="0"/>
                        <a:t>1</a:t>
                      </a:r>
                      <a:r>
                        <a:rPr lang="zh-CN" altLang="en-US" sz="2000" dirty="0"/>
                        <a:t>符号位</a:t>
                      </a:r>
                      <a:r>
                        <a:rPr lang="en-US" altLang="zh-CN" sz="2000" dirty="0"/>
                        <a:t>+11</a:t>
                      </a:r>
                      <a:r>
                        <a:rPr lang="zh-CN" altLang="en-US" sz="2000" dirty="0"/>
                        <a:t>位指数</a:t>
                      </a:r>
                      <a:r>
                        <a:rPr lang="en-US" altLang="zh-CN" sz="2000" dirty="0"/>
                        <a:t>+52</a:t>
                      </a:r>
                      <a:r>
                        <a:rPr lang="zh-CN" altLang="en-US" sz="2000" dirty="0"/>
                        <a:t>位的小数部分</a:t>
                      </a:r>
                      <a:endParaRPr lang="zh-CN" altLang="en-US" sz="2000" dirty="0"/>
                    </a:p>
                  </a:txBody>
                  <a:tcPr marL="91419" marR="91419" marT="45709" marB="45709"/>
                </a:tc>
              </a:tr>
              <a:tr h="425352">
                <a:tc>
                  <a:txBody>
                    <a:bodyPr/>
                    <a:lstStyle/>
                    <a:p>
                      <a:pPr>
                        <a:buNone/>
                      </a:pPr>
                      <a:r>
                        <a:rPr lang="en-US" altLang="zh-CN" sz="2000" dirty="0"/>
                        <a:t>complex_</a:t>
                      </a:r>
                      <a:endParaRPr lang="en-US" altLang="zh-CN" sz="2000" dirty="0"/>
                    </a:p>
                  </a:txBody>
                  <a:tcPr marL="91419" marR="91419" marT="45709" marB="45709"/>
                </a:tc>
                <a:tc>
                  <a:txBody>
                    <a:bodyPr/>
                    <a:lstStyle/>
                    <a:p>
                      <a:pPr>
                        <a:buNone/>
                      </a:pPr>
                      <a:r>
                        <a:rPr lang="en-US" altLang="zh-CN" sz="2000"/>
                        <a:t>c16</a:t>
                      </a:r>
                      <a:endParaRPr lang="en-US" altLang="zh-CN" sz="2000"/>
                    </a:p>
                  </a:txBody>
                  <a:tcPr marL="91419" marR="91419" marT="45709" marB="45709"/>
                </a:tc>
                <a:tc>
                  <a:txBody>
                    <a:bodyPr/>
                    <a:lstStyle/>
                    <a:p>
                      <a:pPr>
                        <a:buNone/>
                      </a:pPr>
                      <a:r>
                        <a:rPr lang="en-US" altLang="zh-CN" sz="2000" dirty="0"/>
                        <a:t>complex128</a:t>
                      </a:r>
                      <a:r>
                        <a:rPr lang="zh-CN" altLang="en-US" sz="2000" dirty="0"/>
                        <a:t>的简写形式</a:t>
                      </a:r>
                      <a:endParaRPr lang="zh-CN" altLang="en-US" sz="2000" dirty="0"/>
                    </a:p>
                  </a:txBody>
                  <a:tcPr marL="91419" marR="91419" marT="45709" marB="45709"/>
                </a:tc>
              </a:tr>
              <a:tr h="425352">
                <a:tc>
                  <a:txBody>
                    <a:bodyPr/>
                    <a:lstStyle/>
                    <a:p>
                      <a:pPr>
                        <a:buNone/>
                      </a:pPr>
                      <a:r>
                        <a:rPr lang="en-US" altLang="zh-CN" sz="2000" dirty="0"/>
                        <a:t>complex64</a:t>
                      </a:r>
                      <a:endParaRPr lang="en-US" altLang="zh-CN" sz="2000" dirty="0"/>
                    </a:p>
                  </a:txBody>
                  <a:tcPr marL="91419" marR="91419" marT="45709" marB="45709"/>
                </a:tc>
                <a:tc>
                  <a:txBody>
                    <a:bodyPr/>
                    <a:lstStyle/>
                    <a:p>
                      <a:pPr>
                        <a:buNone/>
                      </a:pPr>
                      <a:r>
                        <a:rPr lang="en-US" altLang="zh-CN" sz="2000"/>
                        <a:t>c8</a:t>
                      </a:r>
                      <a:endParaRPr lang="en-US" altLang="zh-CN" sz="2000"/>
                    </a:p>
                  </a:txBody>
                  <a:tcPr marL="91419" marR="91419" marT="45709" marB="45709"/>
                </a:tc>
                <a:tc>
                  <a:txBody>
                    <a:bodyPr/>
                    <a:lstStyle/>
                    <a:p>
                      <a:pPr>
                        <a:buNone/>
                      </a:pPr>
                      <a:r>
                        <a:rPr lang="zh-CN" altLang="en-US" sz="2000" dirty="0"/>
                        <a:t>复数，由两个</a:t>
                      </a:r>
                      <a:r>
                        <a:rPr lang="en-US" altLang="zh-CN" sz="2000" dirty="0"/>
                        <a:t>32</a:t>
                      </a:r>
                      <a:r>
                        <a:rPr lang="zh-CN" altLang="en-US" sz="2000" dirty="0"/>
                        <a:t>位的浮点数来表示</a:t>
                      </a:r>
                      <a:endParaRPr lang="zh-CN" altLang="en-US" sz="2000" dirty="0"/>
                    </a:p>
                  </a:txBody>
                  <a:tcPr marL="91419" marR="91419" marT="45709" marB="45709"/>
                </a:tc>
              </a:tr>
              <a:tr h="425352">
                <a:tc>
                  <a:txBody>
                    <a:bodyPr/>
                    <a:lstStyle/>
                    <a:p>
                      <a:pPr>
                        <a:buNone/>
                      </a:pPr>
                      <a:r>
                        <a:rPr lang="en-US" altLang="zh-CN" sz="2000" dirty="0"/>
                        <a:t>complex128</a:t>
                      </a:r>
                      <a:endParaRPr lang="en-US" altLang="zh-CN" sz="2000" dirty="0"/>
                    </a:p>
                  </a:txBody>
                  <a:tcPr marL="91419" marR="91419" marT="45709" marB="45709"/>
                </a:tc>
                <a:tc>
                  <a:txBody>
                    <a:bodyPr/>
                    <a:lstStyle/>
                    <a:p>
                      <a:pPr>
                        <a:buNone/>
                      </a:pPr>
                      <a:r>
                        <a:rPr lang="en-US" altLang="zh-CN" sz="2000"/>
                        <a:t>c16</a:t>
                      </a:r>
                      <a:endParaRPr lang="en-US" altLang="zh-CN" sz="2000"/>
                    </a:p>
                  </a:txBody>
                  <a:tcPr marL="91419" marR="91419" marT="45709" marB="45709"/>
                </a:tc>
                <a:tc>
                  <a:txBody>
                    <a:bodyPr/>
                    <a:lstStyle/>
                    <a:p>
                      <a:pPr>
                        <a:buNone/>
                      </a:pPr>
                      <a:r>
                        <a:rPr lang="zh-CN" altLang="en-US" sz="2000" dirty="0"/>
                        <a:t>复数，由两个</a:t>
                      </a:r>
                      <a:r>
                        <a:rPr lang="en-US" altLang="zh-CN" sz="2000" dirty="0"/>
                        <a:t>64</a:t>
                      </a:r>
                      <a:r>
                        <a:rPr lang="zh-CN" altLang="en-US" sz="2000" dirty="0"/>
                        <a:t>位的浮点数来表示</a:t>
                      </a:r>
                      <a:endParaRPr lang="zh-CN" altLang="en-US" sz="2000" dirty="0"/>
                    </a:p>
                  </a:txBody>
                  <a:tcPr marL="91419" marR="91419" marT="45709" marB="45709"/>
                </a:tc>
              </a:tr>
              <a:tr h="425352">
                <a:tc>
                  <a:txBody>
                    <a:bodyPr/>
                    <a:lstStyle/>
                    <a:p>
                      <a:pPr>
                        <a:buNone/>
                      </a:pPr>
                      <a:r>
                        <a:rPr lang="en-US" altLang="zh-CN" sz="2000" dirty="0"/>
                        <a:t>object</a:t>
                      </a:r>
                      <a:endParaRPr lang="en-US" altLang="zh-CN" sz="2000" dirty="0"/>
                    </a:p>
                  </a:txBody>
                  <a:tcPr marL="91419" marR="91419" marT="45709" marB="45709"/>
                </a:tc>
                <a:tc>
                  <a:txBody>
                    <a:bodyPr/>
                    <a:lstStyle/>
                    <a:p>
                      <a:pPr>
                        <a:buNone/>
                      </a:pPr>
                      <a:r>
                        <a:rPr lang="en-US" altLang="zh-CN" sz="2000" dirty="0"/>
                        <a:t>O</a:t>
                      </a:r>
                      <a:endParaRPr lang="en-US" altLang="zh-CN" sz="2000" dirty="0"/>
                    </a:p>
                  </a:txBody>
                  <a:tcPr marL="91419" marR="91419" marT="45709" marB="45709"/>
                </a:tc>
                <a:tc>
                  <a:txBody>
                    <a:bodyPr/>
                    <a:lstStyle/>
                    <a:p>
                      <a:pPr>
                        <a:buNone/>
                      </a:pPr>
                      <a:r>
                        <a:rPr lang="en-US" altLang="zh-CN" sz="2000" dirty="0">
                          <a:sym typeface="+mn-ea"/>
                        </a:rPr>
                        <a:t>Python</a:t>
                      </a:r>
                      <a:r>
                        <a:rPr lang="zh-CN" altLang="en-US" sz="2000" dirty="0">
                          <a:sym typeface="+mn-ea"/>
                        </a:rPr>
                        <a:t>对象类型</a:t>
                      </a:r>
                      <a:endParaRPr lang="zh-CN" altLang="en-US" sz="2000" dirty="0">
                        <a:sym typeface="+mn-ea"/>
                      </a:endParaRPr>
                    </a:p>
                  </a:txBody>
                  <a:tcPr marL="91419" marR="91419" marT="45709" marB="45709"/>
                </a:tc>
              </a:tr>
              <a:tr h="700878">
                <a:tc>
                  <a:txBody>
                    <a:bodyPr/>
                    <a:lstStyle/>
                    <a:p>
                      <a:pPr>
                        <a:buNone/>
                      </a:pPr>
                      <a:r>
                        <a:rPr lang="en-US" altLang="zh-CN" sz="2000" dirty="0"/>
                        <a:t>String_</a:t>
                      </a:r>
                      <a:endParaRPr lang="en-US" altLang="zh-CN" sz="2000" dirty="0"/>
                    </a:p>
                  </a:txBody>
                  <a:tcPr marL="91419" marR="91419" marT="45709" marB="45709"/>
                </a:tc>
                <a:tc>
                  <a:txBody>
                    <a:bodyPr/>
                    <a:lstStyle/>
                    <a:p>
                      <a:pPr>
                        <a:buNone/>
                      </a:pPr>
                      <a:r>
                        <a:rPr lang="en-US" altLang="zh-CN" sz="2000" dirty="0"/>
                        <a:t>S</a:t>
                      </a:r>
                      <a:endParaRPr lang="en-US" altLang="zh-CN" sz="2000" dirty="0"/>
                    </a:p>
                  </a:txBody>
                  <a:tcPr marL="91419" marR="91419" marT="45709" marB="45709"/>
                </a:tc>
                <a:tc>
                  <a:txBody>
                    <a:bodyPr/>
                    <a:lstStyle/>
                    <a:p>
                      <a:pPr>
                        <a:buNone/>
                      </a:pPr>
                      <a:r>
                        <a:rPr lang="zh-CN" altLang="en-US" sz="2000" dirty="0">
                          <a:sym typeface="+mn-ea"/>
                        </a:rPr>
                        <a:t>固定长度的字符串类型</a:t>
                      </a:r>
                      <a:r>
                        <a:rPr lang="en-US" altLang="zh-CN" sz="2000" dirty="0">
                          <a:sym typeface="+mn-ea"/>
                        </a:rPr>
                        <a:t>(</a:t>
                      </a:r>
                      <a:r>
                        <a:rPr lang="zh-CN" altLang="en-US" sz="2000" dirty="0">
                          <a:sym typeface="+mn-ea"/>
                        </a:rPr>
                        <a:t>每个字符</a:t>
                      </a:r>
                      <a:r>
                        <a:rPr lang="en-US" altLang="zh-CN" sz="2000" dirty="0">
                          <a:sym typeface="+mn-ea"/>
                        </a:rPr>
                        <a:t>1</a:t>
                      </a:r>
                      <a:r>
                        <a:rPr lang="zh-CN" altLang="en-US" sz="2000" dirty="0">
                          <a:sym typeface="+mn-ea"/>
                        </a:rPr>
                        <a:t>个字节</a:t>
                      </a:r>
                      <a:r>
                        <a:rPr lang="en-US" altLang="zh-CN" sz="2000" dirty="0">
                          <a:sym typeface="+mn-ea"/>
                        </a:rPr>
                        <a:t>)</a:t>
                      </a:r>
                      <a:r>
                        <a:rPr lang="zh-CN" altLang="en-US" sz="2000" dirty="0">
                          <a:sym typeface="+mn-ea"/>
                        </a:rPr>
                        <a:t>，比如：要创建一个长度为</a:t>
                      </a:r>
                      <a:r>
                        <a:rPr lang="en-US" altLang="zh-CN" sz="2000" dirty="0">
                          <a:sym typeface="+mn-ea"/>
                        </a:rPr>
                        <a:t>8</a:t>
                      </a:r>
                      <a:r>
                        <a:rPr lang="zh-CN" altLang="en-US" sz="2000" dirty="0">
                          <a:sym typeface="+mn-ea"/>
                        </a:rPr>
                        <a:t>的字符串，应该使用</a:t>
                      </a:r>
                      <a:r>
                        <a:rPr lang="en-US" altLang="zh-CN" sz="2000" dirty="0">
                          <a:sym typeface="+mn-ea"/>
                        </a:rPr>
                        <a:t>S8</a:t>
                      </a:r>
                      <a:endParaRPr lang="en-US" altLang="zh-CN" sz="2000" dirty="0">
                        <a:sym typeface="+mn-ea"/>
                      </a:endParaRPr>
                    </a:p>
                  </a:txBody>
                  <a:tcPr marL="91419" marR="91419" marT="45709" marB="45709"/>
                </a:tc>
              </a:tr>
              <a:tr h="700878">
                <a:tc>
                  <a:txBody>
                    <a:bodyPr/>
                    <a:lstStyle/>
                    <a:p>
                      <a:pPr>
                        <a:buNone/>
                      </a:pPr>
                      <a:r>
                        <a:rPr lang="en-US" altLang="zh-CN" sz="2000" dirty="0"/>
                        <a:t>Unicode_</a:t>
                      </a:r>
                      <a:endParaRPr lang="en-US" altLang="zh-CN" sz="2000" dirty="0"/>
                    </a:p>
                  </a:txBody>
                  <a:tcPr marL="91419" marR="91419" marT="45709" marB="45709"/>
                </a:tc>
                <a:tc>
                  <a:txBody>
                    <a:bodyPr/>
                    <a:lstStyle/>
                    <a:p>
                      <a:pPr>
                        <a:buNone/>
                      </a:pPr>
                      <a:r>
                        <a:rPr lang="en-US" altLang="zh-CN" sz="2000" dirty="0"/>
                        <a:t>U</a:t>
                      </a:r>
                      <a:endParaRPr lang="en-US" altLang="zh-CN" sz="2000" dirty="0"/>
                    </a:p>
                  </a:txBody>
                  <a:tcPr marL="91419" marR="91419" marT="45709" marB="45709"/>
                </a:tc>
                <a:tc>
                  <a:txBody>
                    <a:bodyPr/>
                    <a:lstStyle/>
                    <a:p>
                      <a:pPr>
                        <a:buNone/>
                      </a:pPr>
                      <a:r>
                        <a:rPr lang="zh-CN" altLang="en-US" sz="2000" dirty="0">
                          <a:sym typeface="+mn-ea"/>
                        </a:rPr>
                        <a:t>固定长度的</a:t>
                      </a:r>
                      <a:r>
                        <a:rPr lang="en-US" altLang="zh-CN" sz="2000" dirty="0" err="1">
                          <a:sym typeface="+mn-ea"/>
                        </a:rPr>
                        <a:t>unicode</a:t>
                      </a:r>
                      <a:r>
                        <a:rPr lang="zh-CN" altLang="en-US" sz="2000" dirty="0">
                          <a:sym typeface="+mn-ea"/>
                        </a:rPr>
                        <a:t>类型的字符串</a:t>
                      </a:r>
                      <a:r>
                        <a:rPr lang="en-US" altLang="zh-CN" sz="2000" dirty="0">
                          <a:sym typeface="+mn-ea"/>
                        </a:rPr>
                        <a:t>(</a:t>
                      </a:r>
                      <a:r>
                        <a:rPr lang="zh-CN" altLang="en-US" sz="2000" dirty="0">
                          <a:sym typeface="+mn-ea"/>
                        </a:rPr>
                        <a:t>每个字符占用字节数由平台决定</a:t>
                      </a:r>
                      <a:r>
                        <a:rPr lang="en-US" altLang="zh-CN" sz="2000" dirty="0">
                          <a:sym typeface="+mn-ea"/>
                        </a:rPr>
                        <a:t>)</a:t>
                      </a:r>
                      <a:r>
                        <a:rPr lang="zh-CN" altLang="en-US" sz="2000" dirty="0">
                          <a:sym typeface="+mn-ea"/>
                        </a:rPr>
                        <a:t>，长度定义类似</a:t>
                      </a:r>
                      <a:r>
                        <a:rPr lang="en-US" altLang="zh-CN" sz="2000" dirty="0">
                          <a:sym typeface="+mn-ea"/>
                        </a:rPr>
                        <a:t>String_</a:t>
                      </a:r>
                      <a:r>
                        <a:rPr lang="zh-CN" altLang="en-US" sz="2000" dirty="0">
                          <a:sym typeface="+mn-ea"/>
                        </a:rPr>
                        <a:t>类型</a:t>
                      </a:r>
                      <a:endParaRPr lang="zh-CN" altLang="en-US" sz="2000" dirty="0">
                        <a:sym typeface="+mn-ea"/>
                      </a:endParaRPr>
                    </a:p>
                  </a:txBody>
                  <a:tcPr marL="91419" marR="91419" marT="45709" marB="45709"/>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3300" y="392113"/>
            <a:ext cx="8228013" cy="752475"/>
          </a:xfrm>
        </p:spPr>
        <p:txBody>
          <a:bodyPr/>
          <a:lstStyle/>
          <a:p>
            <a:pPr algn="l"/>
            <a:r>
              <a:rPr lang="en-US" altLang="zh-CN" sz="3600" dirty="0" err="1"/>
              <a:t>NumPy</a:t>
            </a:r>
            <a:r>
              <a:rPr lang="zh-CN" altLang="en-US" sz="3600" dirty="0"/>
              <a:t>基本数据类型</a:t>
            </a:r>
            <a:endParaRPr lang="zh-CN" altLang="en-US" sz="3600" dirty="0"/>
          </a:p>
        </p:txBody>
      </p:sp>
      <p:pic>
        <p:nvPicPr>
          <p:cNvPr id="4" name="图片 3"/>
          <p:cNvPicPr>
            <a:picLocks noChangeAspect="1"/>
          </p:cNvPicPr>
          <p:nvPr/>
        </p:nvPicPr>
        <p:blipFill>
          <a:blip r:embed="rId1"/>
          <a:stretch>
            <a:fillRect/>
          </a:stretch>
        </p:blipFill>
        <p:spPr>
          <a:xfrm>
            <a:off x="336693" y="900261"/>
            <a:ext cx="5327359" cy="4420968"/>
          </a:xfrm>
          <a:prstGeom prst="rect">
            <a:avLst/>
          </a:prstGeom>
        </p:spPr>
      </p:pic>
      <p:sp>
        <p:nvSpPr>
          <p:cNvPr id="2" name="矩形 1"/>
          <p:cNvSpPr/>
          <p:nvPr/>
        </p:nvSpPr>
        <p:spPr>
          <a:xfrm>
            <a:off x="5704567" y="1048727"/>
            <a:ext cx="6091415" cy="645160"/>
          </a:xfrm>
          <a:prstGeom prst="rect">
            <a:avLst/>
          </a:prstGeom>
        </p:spPr>
        <p:txBody>
          <a:bodyPr>
            <a:spAutoFit/>
          </a:bodyPr>
          <a:lstStyle/>
          <a:p>
            <a:r>
              <a:rPr lang="zh-CN" altLang="en-US" sz="1200" dirty="0">
                <a:solidFill>
                  <a:srgbClr val="4F4F4F"/>
                </a:solidFill>
                <a:latin typeface="Verdana" panose="020B0604030504040204" pitchFamily="34" charset="0"/>
              </a:rPr>
              <a:t>大端小端：</a:t>
            </a:r>
            <a:endParaRPr lang="en-US" altLang="zh-CN" sz="1200" dirty="0">
              <a:solidFill>
                <a:srgbClr val="4F4F4F"/>
              </a:solidFill>
              <a:latin typeface="Verdana" panose="020B0604030504040204" pitchFamily="34" charset="0"/>
            </a:endParaRPr>
          </a:p>
          <a:p>
            <a:r>
              <a:rPr lang="zh-CN" altLang="en-US" sz="1200" dirty="0">
                <a:solidFill>
                  <a:srgbClr val="4F4F4F"/>
                </a:solidFill>
                <a:latin typeface="Verdana" panose="020B0604030504040204" pitchFamily="34" charset="0"/>
              </a:rPr>
              <a:t>一种是将低序字节存储在起始地址，这称为小端</a:t>
            </a:r>
            <a:r>
              <a:rPr lang="en-US" altLang="zh-CN" sz="1200" dirty="0">
                <a:solidFill>
                  <a:srgbClr val="4F4F4F"/>
                </a:solidFill>
                <a:latin typeface="Verdana" panose="020B0604030504040204" pitchFamily="34" charset="0"/>
              </a:rPr>
              <a:t>(little-endian)</a:t>
            </a:r>
            <a:r>
              <a:rPr lang="zh-CN" altLang="en-US" sz="1200" dirty="0">
                <a:solidFill>
                  <a:srgbClr val="4F4F4F"/>
                </a:solidFill>
                <a:latin typeface="Verdana" panose="020B0604030504040204" pitchFamily="34" charset="0"/>
              </a:rPr>
              <a:t>字节序；</a:t>
            </a:r>
            <a:endParaRPr lang="en-US" altLang="zh-CN" sz="1200" dirty="0">
              <a:solidFill>
                <a:srgbClr val="4F4F4F"/>
              </a:solidFill>
              <a:latin typeface="Verdana" panose="020B0604030504040204" pitchFamily="34" charset="0"/>
            </a:endParaRPr>
          </a:p>
          <a:p>
            <a:r>
              <a:rPr lang="zh-CN" altLang="en-US" sz="1200" dirty="0">
                <a:solidFill>
                  <a:srgbClr val="4F4F4F"/>
                </a:solidFill>
                <a:latin typeface="Verdana" panose="020B0604030504040204" pitchFamily="34" charset="0"/>
              </a:rPr>
              <a:t>另一种方法是将高序字节存储在起始地址</a:t>
            </a:r>
            <a:r>
              <a:rPr lang="en-US" altLang="zh-CN" sz="1200" dirty="0">
                <a:solidFill>
                  <a:srgbClr val="4F4F4F"/>
                </a:solidFill>
                <a:latin typeface="Verdana" panose="020B0604030504040204" pitchFamily="34" charset="0"/>
              </a:rPr>
              <a:t>(</a:t>
            </a:r>
            <a:r>
              <a:rPr lang="zh-CN" altLang="en-US" sz="1200" dirty="0">
                <a:solidFill>
                  <a:srgbClr val="4F4F4F"/>
                </a:solidFill>
                <a:latin typeface="Verdana" panose="020B0604030504040204" pitchFamily="34" charset="0"/>
              </a:rPr>
              <a:t>低地址</a:t>
            </a:r>
            <a:r>
              <a:rPr lang="en-US" altLang="zh-CN" sz="1200" dirty="0">
                <a:solidFill>
                  <a:srgbClr val="4F4F4F"/>
                </a:solidFill>
                <a:latin typeface="Verdana" panose="020B0604030504040204" pitchFamily="34" charset="0"/>
              </a:rPr>
              <a:t>)</a:t>
            </a:r>
            <a:r>
              <a:rPr lang="zh-CN" altLang="en-US" sz="1200" dirty="0">
                <a:solidFill>
                  <a:srgbClr val="4F4F4F"/>
                </a:solidFill>
                <a:latin typeface="Verdana" panose="020B0604030504040204" pitchFamily="34" charset="0"/>
              </a:rPr>
              <a:t>，这称为大端</a:t>
            </a:r>
            <a:r>
              <a:rPr lang="en-US" altLang="zh-CN" sz="1200" dirty="0">
                <a:solidFill>
                  <a:srgbClr val="4F4F4F"/>
                </a:solidFill>
                <a:latin typeface="Verdana" panose="020B0604030504040204" pitchFamily="34" charset="0"/>
              </a:rPr>
              <a:t>(big-endian)</a:t>
            </a:r>
            <a:r>
              <a:rPr lang="zh-CN" altLang="en-US" sz="1200" dirty="0">
                <a:solidFill>
                  <a:srgbClr val="4F4F4F"/>
                </a:solidFill>
                <a:latin typeface="Verdana" panose="020B0604030504040204" pitchFamily="34" charset="0"/>
              </a:rPr>
              <a:t>字节序。</a:t>
            </a:r>
            <a:endParaRPr lang="zh-CN" altLang="en-US" sz="1200" dirty="0"/>
          </a:p>
        </p:txBody>
      </p:sp>
      <p:pic>
        <p:nvPicPr>
          <p:cNvPr id="5" name="图片 4"/>
          <p:cNvPicPr>
            <a:picLocks noChangeAspect="1"/>
          </p:cNvPicPr>
          <p:nvPr/>
        </p:nvPicPr>
        <p:blipFill>
          <a:blip r:embed="rId2"/>
          <a:stretch>
            <a:fillRect/>
          </a:stretch>
        </p:blipFill>
        <p:spPr>
          <a:xfrm>
            <a:off x="7026167" y="1811063"/>
            <a:ext cx="4456668" cy="1485556"/>
          </a:xfrm>
          <a:prstGeom prst="rect">
            <a:avLst/>
          </a:prstGeom>
        </p:spPr>
      </p:pic>
      <p:pic>
        <p:nvPicPr>
          <p:cNvPr id="6" name="图片 5"/>
          <p:cNvPicPr>
            <a:picLocks noChangeAspect="1"/>
          </p:cNvPicPr>
          <p:nvPr/>
        </p:nvPicPr>
        <p:blipFill>
          <a:blip r:embed="rId3"/>
          <a:stretch>
            <a:fillRect/>
          </a:stretch>
        </p:blipFill>
        <p:spPr>
          <a:xfrm>
            <a:off x="7026167" y="3244664"/>
            <a:ext cx="4721595" cy="1004065"/>
          </a:xfrm>
          <a:prstGeom prst="rect">
            <a:avLst/>
          </a:prstGeom>
        </p:spPr>
      </p:pic>
      <p:pic>
        <p:nvPicPr>
          <p:cNvPr id="7" name="图片 6"/>
          <p:cNvPicPr>
            <a:picLocks noChangeAspect="1"/>
          </p:cNvPicPr>
          <p:nvPr/>
        </p:nvPicPr>
        <p:blipFill>
          <a:blip r:embed="rId4"/>
          <a:stretch>
            <a:fillRect/>
          </a:stretch>
        </p:blipFill>
        <p:spPr>
          <a:xfrm>
            <a:off x="7173770" y="4436879"/>
            <a:ext cx="4161462" cy="1057030"/>
          </a:xfrm>
          <a:prstGeom prst="rect">
            <a:avLst/>
          </a:prstGeom>
        </p:spPr>
      </p:pic>
      <p:pic>
        <p:nvPicPr>
          <p:cNvPr id="8" name="图片 7"/>
          <p:cNvPicPr>
            <a:picLocks noChangeAspect="1"/>
          </p:cNvPicPr>
          <p:nvPr/>
        </p:nvPicPr>
        <p:blipFill>
          <a:blip r:embed="rId5"/>
          <a:stretch>
            <a:fillRect/>
          </a:stretch>
        </p:blipFill>
        <p:spPr>
          <a:xfrm>
            <a:off x="336693" y="5279021"/>
            <a:ext cx="4191940" cy="152593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normAutofit fontScale="92500"/>
          </a:bodyPr>
          <a:lstStyle/>
          <a:p>
            <a:pPr>
              <a:lnSpc>
                <a:spcPct val="150000"/>
              </a:lnSpc>
            </a:pPr>
            <a:r>
              <a:rPr lang="en-US" altLang="zh-CN" dirty="0"/>
              <a:t> </a:t>
            </a:r>
            <a:r>
              <a:rPr lang="zh-CN" altLang="en-US" dirty="0"/>
              <a:t>对于一个已经存在的</a:t>
            </a:r>
            <a:r>
              <a:rPr lang="en-US" altLang="zh-CN" dirty="0" err="1"/>
              <a:t>ndarray</a:t>
            </a:r>
            <a:r>
              <a:rPr lang="zh-CN" altLang="en-US" dirty="0"/>
              <a:t>数组对象而言，可以通过修改形状相关的参数</a:t>
            </a:r>
            <a:r>
              <a:rPr lang="en-US" altLang="zh-CN" dirty="0"/>
              <a:t>/</a:t>
            </a:r>
            <a:r>
              <a:rPr lang="zh-CN" altLang="en-US" dirty="0"/>
              <a:t>方法从而改变数组的形状。</a:t>
            </a:r>
            <a:endParaRPr lang="zh-CN" altLang="en-US" dirty="0"/>
          </a:p>
          <a:p>
            <a:pPr lvl="1">
              <a:lnSpc>
                <a:spcPct val="150000"/>
              </a:lnSpc>
            </a:pPr>
            <a:r>
              <a:rPr lang="zh-CN" altLang="en-US" dirty="0"/>
              <a:t> 直接修改数组</a:t>
            </a:r>
            <a:r>
              <a:rPr lang="en-US" altLang="zh-CN" dirty="0" err="1"/>
              <a:t>ndarray</a:t>
            </a:r>
            <a:r>
              <a:rPr lang="zh-CN" altLang="en-US" dirty="0"/>
              <a:t>的</a:t>
            </a:r>
            <a:r>
              <a:rPr lang="en-US" altLang="zh-CN" dirty="0"/>
              <a:t>shape</a:t>
            </a:r>
            <a:r>
              <a:rPr lang="zh-CN" altLang="en-US" dirty="0"/>
              <a:t>值</a:t>
            </a:r>
            <a:r>
              <a:rPr lang="en-US" altLang="zh-CN" dirty="0"/>
              <a:t>, </a:t>
            </a:r>
            <a:r>
              <a:rPr lang="zh-CN" altLang="en-US" b="1" dirty="0">
                <a:solidFill>
                  <a:srgbClr val="7030A0"/>
                </a:solidFill>
              </a:rPr>
              <a:t>要求修改后乘积不变。</a:t>
            </a:r>
            <a:endParaRPr lang="zh-CN" altLang="en-US" b="1" dirty="0">
              <a:solidFill>
                <a:srgbClr val="7030A0"/>
              </a:solidFill>
            </a:endParaRPr>
          </a:p>
          <a:p>
            <a:pPr lvl="1">
              <a:lnSpc>
                <a:spcPct val="150000"/>
              </a:lnSpc>
            </a:pPr>
            <a:r>
              <a:rPr lang="zh-CN" altLang="en-US" dirty="0"/>
              <a:t> </a:t>
            </a:r>
            <a:r>
              <a:rPr lang="zh-CN" altLang="en-US" dirty="0">
                <a:solidFill>
                  <a:srgbClr val="00B050"/>
                </a:solidFill>
              </a:rPr>
              <a:t>直接使用</a:t>
            </a:r>
            <a:r>
              <a:rPr lang="en-US" altLang="zh-CN" dirty="0">
                <a:solidFill>
                  <a:srgbClr val="00B050"/>
                </a:solidFill>
              </a:rPr>
              <a:t>reshape</a:t>
            </a:r>
            <a:r>
              <a:rPr lang="zh-CN" altLang="en-US" dirty="0">
                <a:solidFill>
                  <a:srgbClr val="00B050"/>
                </a:solidFill>
              </a:rPr>
              <a:t>函数创建一个改变尺寸的新数组，原数组的</a:t>
            </a:r>
            <a:r>
              <a:rPr lang="en-US" altLang="zh-CN" dirty="0">
                <a:solidFill>
                  <a:srgbClr val="00B050"/>
                </a:solidFill>
              </a:rPr>
              <a:t>shape</a:t>
            </a:r>
            <a:r>
              <a:rPr lang="zh-CN" altLang="en-US" dirty="0">
                <a:solidFill>
                  <a:srgbClr val="00B050"/>
                </a:solidFill>
              </a:rPr>
              <a:t>保持不变，但是新数组和原数组共享一个内存空间，也就是修改任何一个数组中的值都会对另外一个产生影响，另外要求新数组的元素个数和原数组一致（还可以降维操作）</a:t>
            </a:r>
            <a:r>
              <a:rPr lang="zh-CN" altLang="en-US" dirty="0"/>
              <a:t>。</a:t>
            </a:r>
            <a:endParaRPr lang="en-US" altLang="zh-CN" dirty="0"/>
          </a:p>
          <a:p>
            <a:pPr>
              <a:lnSpc>
                <a:spcPct val="150000"/>
              </a:lnSpc>
            </a:pPr>
            <a:r>
              <a:rPr lang="zh-CN" altLang="en-US" dirty="0"/>
              <a:t> 当指定某一个轴为</a:t>
            </a:r>
            <a:r>
              <a:rPr lang="en-US" altLang="zh-CN" dirty="0"/>
              <a:t>-1</a:t>
            </a:r>
            <a:r>
              <a:rPr lang="zh-CN" altLang="en-US" dirty="0"/>
              <a:t>的时候，表示将根据数组元素的数量自动计算该轴的长度值。</a:t>
            </a:r>
            <a:endParaRPr lang="zh-CN" altLang="en-US" dirty="0"/>
          </a:p>
        </p:txBody>
      </p:sp>
      <p:sp>
        <p:nvSpPr>
          <p:cNvPr id="3" name="标题 2"/>
          <p:cNvSpPr>
            <a:spLocks noGrp="1"/>
          </p:cNvSpPr>
          <p:nvPr>
            <p:ph type="title"/>
          </p:nvPr>
        </p:nvSpPr>
        <p:spPr>
          <a:xfrm>
            <a:off x="1079500" y="396875"/>
            <a:ext cx="8229600" cy="752475"/>
          </a:xfrm>
        </p:spPr>
        <p:txBody>
          <a:bodyPr/>
          <a:lstStyle/>
          <a:p>
            <a:pPr algn="l"/>
            <a:r>
              <a:rPr lang="en-US" altLang="zh-CN" sz="3600" dirty="0" err="1"/>
              <a:t>ndarray</a:t>
            </a:r>
            <a:r>
              <a:rPr lang="zh-CN" altLang="en-US" sz="3600" dirty="0"/>
              <a:t>修改形状</a:t>
            </a:r>
            <a:endParaRPr lang="zh-CN" altLang="en-US" sz="3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16000" y="396875"/>
            <a:ext cx="8229600" cy="752475"/>
          </a:xfrm>
        </p:spPr>
        <p:txBody>
          <a:bodyPr/>
          <a:lstStyle/>
          <a:p>
            <a:pPr algn="l"/>
            <a:r>
              <a:rPr lang="en-US" altLang="zh-CN" sz="3600" dirty="0" err="1"/>
              <a:t>ndarray</a:t>
            </a:r>
            <a:r>
              <a:rPr lang="zh-CN" altLang="en-US" sz="3600" dirty="0"/>
              <a:t>修改形状</a:t>
            </a:r>
            <a:endParaRPr lang="zh-CN" altLang="en-US" sz="3600" dirty="0"/>
          </a:p>
        </p:txBody>
      </p:sp>
      <p:pic>
        <p:nvPicPr>
          <p:cNvPr id="2" name="图片 1"/>
          <p:cNvPicPr>
            <a:picLocks noChangeAspect="1"/>
          </p:cNvPicPr>
          <p:nvPr/>
        </p:nvPicPr>
        <p:blipFill>
          <a:blip r:embed="rId1"/>
          <a:stretch>
            <a:fillRect/>
          </a:stretch>
        </p:blipFill>
        <p:spPr>
          <a:xfrm>
            <a:off x="1246728" y="1104412"/>
            <a:ext cx="3227593" cy="1502653"/>
          </a:xfrm>
          <a:prstGeom prst="rect">
            <a:avLst/>
          </a:prstGeom>
        </p:spPr>
      </p:pic>
      <p:pic>
        <p:nvPicPr>
          <p:cNvPr id="4" name="图片 3"/>
          <p:cNvPicPr>
            <a:picLocks noChangeAspect="1"/>
          </p:cNvPicPr>
          <p:nvPr/>
        </p:nvPicPr>
        <p:blipFill>
          <a:blip r:embed="rId2"/>
          <a:stretch>
            <a:fillRect/>
          </a:stretch>
        </p:blipFill>
        <p:spPr>
          <a:xfrm>
            <a:off x="1272581" y="2521325"/>
            <a:ext cx="1861137" cy="1668907"/>
          </a:xfrm>
          <a:prstGeom prst="rect">
            <a:avLst/>
          </a:prstGeom>
        </p:spPr>
      </p:pic>
      <p:pic>
        <p:nvPicPr>
          <p:cNvPr id="5" name="图片 4"/>
          <p:cNvPicPr>
            <a:picLocks noChangeAspect="1"/>
          </p:cNvPicPr>
          <p:nvPr/>
        </p:nvPicPr>
        <p:blipFill>
          <a:blip r:embed="rId3"/>
          <a:stretch>
            <a:fillRect/>
          </a:stretch>
        </p:blipFill>
        <p:spPr>
          <a:xfrm>
            <a:off x="1272581" y="4220905"/>
            <a:ext cx="4351918" cy="1895036"/>
          </a:xfrm>
          <a:prstGeom prst="rect">
            <a:avLst/>
          </a:prstGeom>
        </p:spPr>
      </p:pic>
      <p:pic>
        <p:nvPicPr>
          <p:cNvPr id="7" name="图片 6"/>
          <p:cNvPicPr>
            <a:picLocks noChangeAspect="1"/>
          </p:cNvPicPr>
          <p:nvPr/>
        </p:nvPicPr>
        <p:blipFill>
          <a:blip r:embed="rId4"/>
          <a:stretch>
            <a:fillRect/>
          </a:stretch>
        </p:blipFill>
        <p:spPr>
          <a:xfrm>
            <a:off x="6096001" y="1014495"/>
            <a:ext cx="4121031" cy="554418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normAutofit fontScale="67500" lnSpcReduction="20000"/>
          </a:bodyPr>
          <a:lstStyle/>
          <a:p>
            <a:pPr>
              <a:lnSpc>
                <a:spcPct val="150000"/>
              </a:lnSpc>
            </a:pPr>
            <a:r>
              <a:rPr lang="en-US" altLang="zh-CN" dirty="0"/>
              <a:t> </a:t>
            </a:r>
            <a:r>
              <a:rPr lang="zh-CN" altLang="en-US" dirty="0"/>
              <a:t>数组与标量、数组之间的运算</a:t>
            </a:r>
            <a:endParaRPr lang="zh-CN" altLang="en-US" dirty="0"/>
          </a:p>
          <a:p>
            <a:pPr>
              <a:lnSpc>
                <a:spcPct val="150000"/>
              </a:lnSpc>
            </a:pPr>
            <a:r>
              <a:rPr lang="zh-CN" altLang="en-US" dirty="0"/>
              <a:t> 数组的矩阵积</a:t>
            </a:r>
            <a:r>
              <a:rPr lang="en-US" altLang="zh-CN" dirty="0"/>
              <a:t>(matrix product)</a:t>
            </a:r>
            <a:endParaRPr lang="en-US" altLang="zh-CN" dirty="0"/>
          </a:p>
          <a:p>
            <a:pPr>
              <a:lnSpc>
                <a:spcPct val="150000"/>
              </a:lnSpc>
            </a:pPr>
            <a:r>
              <a:rPr lang="en-US" altLang="zh-CN" dirty="0"/>
              <a:t> </a:t>
            </a:r>
            <a:r>
              <a:rPr lang="zh-CN" altLang="en-US" dirty="0"/>
              <a:t>数组的索引与切片</a:t>
            </a:r>
            <a:endParaRPr lang="zh-CN" altLang="en-US" dirty="0"/>
          </a:p>
          <a:p>
            <a:pPr>
              <a:lnSpc>
                <a:spcPct val="150000"/>
              </a:lnSpc>
            </a:pPr>
            <a:r>
              <a:rPr lang="zh-CN" altLang="en-US" dirty="0"/>
              <a:t> 数组的转置与轴对换</a:t>
            </a:r>
            <a:endParaRPr lang="en-US" altLang="zh-CN" dirty="0"/>
          </a:p>
          <a:p>
            <a:pPr>
              <a:lnSpc>
                <a:spcPct val="150000"/>
              </a:lnSpc>
            </a:pPr>
            <a:r>
              <a:rPr lang="zh-CN" altLang="en-US" dirty="0"/>
              <a:t>数组的拉伸与合并</a:t>
            </a:r>
            <a:endParaRPr lang="zh-CN" altLang="en-US" dirty="0"/>
          </a:p>
          <a:p>
            <a:pPr>
              <a:lnSpc>
                <a:spcPct val="150000"/>
              </a:lnSpc>
            </a:pPr>
            <a:r>
              <a:rPr lang="zh-CN" altLang="en-US" dirty="0"/>
              <a:t> 通用函数：快速的元素级数组成函数</a:t>
            </a:r>
            <a:endParaRPr lang="zh-CN" altLang="en-US" dirty="0"/>
          </a:p>
          <a:p>
            <a:pPr>
              <a:lnSpc>
                <a:spcPct val="150000"/>
              </a:lnSpc>
            </a:pPr>
            <a:r>
              <a:rPr lang="zh-CN" altLang="en-US" dirty="0"/>
              <a:t> 聚合函数</a:t>
            </a:r>
            <a:endParaRPr lang="zh-CN" altLang="en-US" dirty="0"/>
          </a:p>
          <a:p>
            <a:pPr>
              <a:lnSpc>
                <a:spcPct val="150000"/>
              </a:lnSpc>
            </a:pPr>
            <a:r>
              <a:rPr lang="zh-CN" altLang="en-US" dirty="0"/>
              <a:t> </a:t>
            </a:r>
            <a:r>
              <a:rPr lang="en-US" altLang="zh-CN" dirty="0" err="1"/>
              <a:t>np.where</a:t>
            </a:r>
            <a:r>
              <a:rPr lang="zh-CN" altLang="en-US" dirty="0"/>
              <a:t>函数</a:t>
            </a:r>
            <a:endParaRPr lang="zh-CN" altLang="en-US" dirty="0"/>
          </a:p>
          <a:p>
            <a:pPr>
              <a:lnSpc>
                <a:spcPct val="150000"/>
              </a:lnSpc>
            </a:pPr>
            <a:r>
              <a:rPr lang="zh-CN" altLang="en-US" dirty="0"/>
              <a:t> </a:t>
            </a:r>
            <a:r>
              <a:rPr lang="en-US" altLang="zh-CN" dirty="0" err="1"/>
              <a:t>np.unique</a:t>
            </a:r>
            <a:r>
              <a:rPr lang="zh-CN" altLang="en-US" dirty="0"/>
              <a:t>函数</a:t>
            </a:r>
            <a:endParaRPr lang="zh-CN" altLang="en-US" dirty="0"/>
          </a:p>
        </p:txBody>
      </p:sp>
      <p:sp>
        <p:nvSpPr>
          <p:cNvPr id="3" name="标题 2"/>
          <p:cNvSpPr>
            <a:spLocks noGrp="1"/>
          </p:cNvSpPr>
          <p:nvPr>
            <p:ph type="title"/>
          </p:nvPr>
        </p:nvSpPr>
        <p:spPr>
          <a:xfrm>
            <a:off x="1003300" y="409575"/>
            <a:ext cx="8229600" cy="752475"/>
          </a:xfrm>
        </p:spPr>
        <p:txBody>
          <a:bodyPr/>
          <a:lstStyle/>
          <a:p>
            <a:pPr algn="l"/>
            <a:r>
              <a:rPr lang="en-US" altLang="zh-CN" sz="3600" dirty="0"/>
              <a:t>NumPy</a:t>
            </a:r>
            <a:r>
              <a:rPr lang="zh-CN" altLang="en-US" sz="3600" dirty="0"/>
              <a:t>基本操作</a:t>
            </a:r>
            <a:endParaRPr lang="zh-CN" altLang="en-US" sz="3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normAutofit fontScale="92500" lnSpcReduction="20000"/>
          </a:bodyPr>
          <a:lstStyle/>
          <a:p>
            <a:pPr>
              <a:lnSpc>
                <a:spcPct val="150000"/>
              </a:lnSpc>
            </a:pPr>
            <a:r>
              <a:rPr lang="en-US" altLang="zh-CN" dirty="0"/>
              <a:t> </a:t>
            </a:r>
            <a:r>
              <a:rPr lang="zh-CN" altLang="en-US" dirty="0"/>
              <a:t>数组不用循环即可对每个元素执行批量的算术运算操作，这个过程叫做矢量化，即用数组表达式代替循环的做法。</a:t>
            </a:r>
            <a:endParaRPr lang="zh-CN" altLang="en-US" dirty="0"/>
          </a:p>
          <a:p>
            <a:pPr>
              <a:lnSpc>
                <a:spcPct val="150000"/>
              </a:lnSpc>
            </a:pPr>
            <a:r>
              <a:rPr lang="zh-CN" altLang="en-US" dirty="0"/>
              <a:t> 矢量化数组运算性能比纯</a:t>
            </a:r>
            <a:r>
              <a:rPr lang="en-US" altLang="zh-CN" dirty="0"/>
              <a:t>Python</a:t>
            </a:r>
            <a:r>
              <a:rPr lang="zh-CN" altLang="en-US" dirty="0"/>
              <a:t>方式快上一两个数据级。</a:t>
            </a:r>
            <a:endParaRPr lang="zh-CN" altLang="en-US" dirty="0"/>
          </a:p>
          <a:p>
            <a:pPr>
              <a:lnSpc>
                <a:spcPct val="150000"/>
              </a:lnSpc>
            </a:pPr>
            <a:r>
              <a:rPr lang="zh-CN" altLang="en-US" dirty="0"/>
              <a:t> 大小相等的两个数组之间的任何算术运算都会将其运算应用到元素级上的操作。</a:t>
            </a:r>
            <a:endParaRPr lang="zh-CN" altLang="en-US" dirty="0"/>
          </a:p>
          <a:p>
            <a:pPr>
              <a:lnSpc>
                <a:spcPct val="150000"/>
              </a:lnSpc>
            </a:pPr>
            <a:r>
              <a:rPr lang="zh-CN" altLang="en-US" dirty="0"/>
              <a:t> </a:t>
            </a:r>
            <a:r>
              <a:rPr lang="zh-CN" altLang="en-US" b="1" dirty="0"/>
              <a:t>元素级操作</a:t>
            </a:r>
            <a:r>
              <a:rPr lang="zh-CN" altLang="en-US" dirty="0"/>
              <a:t>：在</a:t>
            </a:r>
            <a:r>
              <a:rPr lang="en-US" altLang="zh-CN" dirty="0" err="1"/>
              <a:t>NumPy</a:t>
            </a:r>
            <a:r>
              <a:rPr lang="zh-CN" altLang="en-US" dirty="0"/>
              <a:t>中，大小相等的数组之间的运算，为元素级运算，即只用于位置相同的元素之间，所得的运算结果组成一个新的数组，运算结果的位置跟操作数位置相同。</a:t>
            </a:r>
            <a:endParaRPr lang="zh-CN" altLang="en-US" dirty="0"/>
          </a:p>
        </p:txBody>
      </p:sp>
      <p:sp>
        <p:nvSpPr>
          <p:cNvPr id="3" name="标题 2"/>
          <p:cNvSpPr>
            <a:spLocks noGrp="1"/>
          </p:cNvSpPr>
          <p:nvPr>
            <p:ph type="title"/>
          </p:nvPr>
        </p:nvSpPr>
        <p:spPr>
          <a:xfrm>
            <a:off x="901700" y="371475"/>
            <a:ext cx="8229600" cy="752475"/>
          </a:xfrm>
        </p:spPr>
        <p:txBody>
          <a:bodyPr/>
          <a:lstStyle/>
          <a:p>
            <a:r>
              <a:rPr lang="en-US" altLang="zh-CN" sz="3600" dirty="0" err="1">
                <a:sym typeface="+mn-ea"/>
              </a:rPr>
              <a:t>ndarray</a:t>
            </a:r>
            <a:r>
              <a:rPr lang="en-US" altLang="zh-CN" sz="3600" dirty="0">
                <a:sym typeface="+mn-ea"/>
              </a:rPr>
              <a:t>-</a:t>
            </a:r>
            <a:r>
              <a:rPr lang="zh-CN" altLang="en-US" sz="3600" dirty="0">
                <a:sym typeface="+mn-ea"/>
              </a:rPr>
              <a:t>数组与标量、数组之间的运算</a:t>
            </a:r>
            <a:endParaRPr lang="zh-CN" altLang="en-US" sz="3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9500" y="439738"/>
            <a:ext cx="8229600" cy="752475"/>
          </a:xfrm>
        </p:spPr>
        <p:txBody>
          <a:bodyPr/>
          <a:lstStyle/>
          <a:p>
            <a:pPr algn="l"/>
            <a:r>
              <a:rPr lang="en-US" altLang="zh-CN" dirty="0" err="1"/>
              <a:t>ndarray</a:t>
            </a:r>
            <a:r>
              <a:rPr lang="en-US" altLang="zh-CN" dirty="0"/>
              <a:t>-</a:t>
            </a:r>
            <a:r>
              <a:rPr lang="zh-CN" altLang="en-US" dirty="0"/>
              <a:t>数组与标量、数组之间的运算</a:t>
            </a:r>
            <a:endParaRPr lang="zh-CN" altLang="en-US" dirty="0"/>
          </a:p>
        </p:txBody>
      </p:sp>
      <p:pic>
        <p:nvPicPr>
          <p:cNvPr id="2" name="图片 1"/>
          <p:cNvPicPr>
            <a:picLocks noChangeAspect="1"/>
          </p:cNvPicPr>
          <p:nvPr/>
        </p:nvPicPr>
        <p:blipFill>
          <a:blip r:embed="rId1"/>
          <a:stretch>
            <a:fillRect/>
          </a:stretch>
        </p:blipFill>
        <p:spPr>
          <a:xfrm>
            <a:off x="2438136" y="1343349"/>
            <a:ext cx="6471692" cy="480012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41400" y="427038"/>
            <a:ext cx="8229600" cy="752475"/>
          </a:xfrm>
        </p:spPr>
        <p:txBody>
          <a:bodyPr/>
          <a:lstStyle/>
          <a:p>
            <a:pPr algn="l"/>
            <a:r>
              <a:rPr lang="en-US" altLang="zh-CN" dirty="0" err="1"/>
              <a:t>ndarray</a:t>
            </a:r>
            <a:r>
              <a:rPr lang="en-US" altLang="zh-CN" dirty="0"/>
              <a:t>-</a:t>
            </a:r>
            <a:r>
              <a:rPr lang="zh-CN" altLang="en-US" dirty="0"/>
              <a:t>数组与标量、数组之间的运算</a:t>
            </a:r>
            <a:endParaRPr lang="zh-CN" altLang="en-US" dirty="0"/>
          </a:p>
        </p:txBody>
      </p:sp>
      <p:pic>
        <p:nvPicPr>
          <p:cNvPr id="2" name="图片 1"/>
          <p:cNvPicPr>
            <a:picLocks noChangeAspect="1"/>
          </p:cNvPicPr>
          <p:nvPr/>
        </p:nvPicPr>
        <p:blipFill>
          <a:blip r:embed="rId1"/>
          <a:stretch>
            <a:fillRect/>
          </a:stretch>
        </p:blipFill>
        <p:spPr>
          <a:xfrm>
            <a:off x="2293389" y="1014495"/>
            <a:ext cx="6761185" cy="493280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28700" y="427038"/>
            <a:ext cx="8229600" cy="752475"/>
          </a:xfrm>
        </p:spPr>
        <p:txBody>
          <a:bodyPr/>
          <a:lstStyle/>
          <a:p>
            <a:pPr algn="l"/>
            <a:r>
              <a:rPr lang="en-US" altLang="zh-CN" dirty="0" err="1"/>
              <a:t>ndarray</a:t>
            </a:r>
            <a:r>
              <a:rPr lang="en-US" altLang="zh-CN" dirty="0"/>
              <a:t>-</a:t>
            </a:r>
            <a:r>
              <a:rPr lang="zh-CN" altLang="en-US" dirty="0"/>
              <a:t>数组与标量、数组之间的运算</a:t>
            </a:r>
            <a:endParaRPr lang="zh-CN" altLang="en-US" dirty="0"/>
          </a:p>
        </p:txBody>
      </p:sp>
      <p:pic>
        <p:nvPicPr>
          <p:cNvPr id="4" name="图片 3"/>
          <p:cNvPicPr>
            <a:picLocks noChangeAspect="1"/>
          </p:cNvPicPr>
          <p:nvPr/>
        </p:nvPicPr>
        <p:blipFill>
          <a:blip r:embed="rId1"/>
          <a:stretch>
            <a:fillRect/>
          </a:stretch>
        </p:blipFill>
        <p:spPr>
          <a:xfrm>
            <a:off x="984615" y="1002930"/>
            <a:ext cx="5615324" cy="5707045"/>
          </a:xfrm>
          <a:prstGeom prst="rect">
            <a:avLst/>
          </a:prstGeom>
        </p:spPr>
      </p:pic>
      <p:pic>
        <p:nvPicPr>
          <p:cNvPr id="2" name="图片 1"/>
          <p:cNvPicPr>
            <a:picLocks noChangeAspect="1"/>
          </p:cNvPicPr>
          <p:nvPr/>
        </p:nvPicPr>
        <p:blipFill>
          <a:blip r:embed="rId2"/>
          <a:stretch>
            <a:fillRect/>
          </a:stretch>
        </p:blipFill>
        <p:spPr>
          <a:xfrm>
            <a:off x="7175871" y="1044377"/>
            <a:ext cx="3666276" cy="504708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33400" y="1160730"/>
            <a:ext cx="11178429" cy="4723632"/>
          </a:xfrm>
        </p:spPr>
        <p:txBody>
          <a:bodyPr>
            <a:normAutofit/>
          </a:bodyPr>
          <a:lstStyle/>
          <a:p>
            <a:pPr>
              <a:lnSpc>
                <a:spcPct val="150000"/>
              </a:lnSpc>
            </a:pPr>
            <a:r>
              <a:rPr lang="en-US" altLang="zh-CN" dirty="0"/>
              <a:t> </a:t>
            </a:r>
            <a:r>
              <a:rPr lang="zh-CN" altLang="en-US" b="1" dirty="0"/>
              <a:t>矩阵</a:t>
            </a:r>
            <a:r>
              <a:rPr lang="zh-CN" altLang="en-US" dirty="0"/>
              <a:t>：多维数组即矩阵</a:t>
            </a:r>
            <a:endParaRPr lang="zh-CN" altLang="en-US" dirty="0"/>
          </a:p>
          <a:p>
            <a:pPr>
              <a:lnSpc>
                <a:spcPct val="150000"/>
              </a:lnSpc>
            </a:pPr>
            <a:r>
              <a:rPr lang="zh-CN" altLang="en-US" dirty="0"/>
              <a:t> </a:t>
            </a:r>
            <a:r>
              <a:rPr lang="zh-CN" altLang="en-US" b="1" dirty="0"/>
              <a:t>矩阵积</a:t>
            </a:r>
            <a:r>
              <a:rPr lang="en-US" altLang="zh-CN" dirty="0"/>
              <a:t>(matrix product)</a:t>
            </a:r>
            <a:r>
              <a:rPr lang="zh-CN" altLang="en-US" dirty="0"/>
              <a:t>：两个二维矩阵</a:t>
            </a:r>
            <a:r>
              <a:rPr lang="en-US" altLang="zh-CN" dirty="0"/>
              <a:t>(</a:t>
            </a:r>
            <a:r>
              <a:rPr lang="zh-CN" altLang="en-US" dirty="0"/>
              <a:t>行和列的矩阵</a:t>
            </a:r>
            <a:r>
              <a:rPr lang="en-US" altLang="zh-CN" dirty="0"/>
              <a:t>)</a:t>
            </a:r>
            <a:r>
              <a:rPr lang="zh-CN" altLang="en-US" dirty="0"/>
              <a:t>满足第一个矩阵的列数与第二个矩阵的行数相同，那么可以进行矩阵的乘法，即矩阵积，矩阵积不是元素级的运算。也称为点积、数量积。</a:t>
            </a:r>
            <a:endParaRPr lang="zh-CN" altLang="en-US" dirty="0"/>
          </a:p>
        </p:txBody>
      </p:sp>
      <p:sp>
        <p:nvSpPr>
          <p:cNvPr id="3" name="标题 2"/>
          <p:cNvSpPr>
            <a:spLocks noGrp="1"/>
          </p:cNvSpPr>
          <p:nvPr>
            <p:ph type="title"/>
          </p:nvPr>
        </p:nvSpPr>
        <p:spPr>
          <a:xfrm>
            <a:off x="1016000" y="4651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数组的矩阵积</a:t>
            </a:r>
            <a:endParaRPr lang="zh-CN" altLang="en-US" dirty="0"/>
          </a:p>
        </p:txBody>
      </p:sp>
      <p:grpSp>
        <p:nvGrpSpPr>
          <p:cNvPr id="9" name="组合 8"/>
          <p:cNvGrpSpPr/>
          <p:nvPr/>
        </p:nvGrpSpPr>
        <p:grpSpPr>
          <a:xfrm>
            <a:off x="1896606" y="3758330"/>
            <a:ext cx="8522267" cy="1541423"/>
            <a:chOff x="840" y="5920"/>
            <a:chExt cx="13424" cy="2428"/>
          </a:xfrm>
        </p:grpSpPr>
        <p:graphicFrame>
          <p:nvGraphicFramePr>
            <p:cNvPr id="4" name="对象 3">
              <a:hlinkClick r:id="" action="ppaction://ole?verb=0"/>
            </p:cNvPr>
            <p:cNvGraphicFramePr>
              <a:graphicFrameLocks noChangeAspect="1"/>
            </p:cNvGraphicFramePr>
            <p:nvPr/>
          </p:nvGraphicFramePr>
          <p:xfrm>
            <a:off x="840" y="5920"/>
            <a:ext cx="4000" cy="2428"/>
          </p:xfrm>
          <a:graphic>
            <a:graphicData uri="http://schemas.openxmlformats.org/presentationml/2006/ole">
              <mc:AlternateContent xmlns:mc="http://schemas.openxmlformats.org/markup-compatibility/2006">
                <mc:Choice xmlns:v="urn:schemas-microsoft-com:vml" Requires="v">
                  <p:oleObj spid="_x0000_s1164" name="" r:id="rId1" imgW="1130300" imgH="685800" progId="Equation.KSEE3">
                    <p:embed/>
                  </p:oleObj>
                </mc:Choice>
                <mc:Fallback>
                  <p:oleObj name="" r:id="rId1" imgW="1130300" imgH="685800" progId="Equation.KSEE3">
                    <p:embed/>
                    <p:pic>
                      <p:nvPicPr>
                        <p:cNvPr id="0" name="对象 3">
                          <a:hlinkClick r:id="" action="ppaction://ole?verb=0"/>
                        </p:cNvPr>
                        <p:cNvPicPr/>
                        <p:nvPr/>
                      </p:nvPicPr>
                      <p:blipFill>
                        <a:blip r:embed="rId2"/>
                        <a:stretch>
                          <a:fillRect/>
                        </a:stretch>
                      </p:blipFill>
                      <p:spPr>
                        <a:xfrm>
                          <a:off x="840" y="5920"/>
                          <a:ext cx="4000" cy="2428"/>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521" y="5921"/>
            <a:ext cx="2853" cy="2427"/>
          </p:xfrm>
          <a:graphic>
            <a:graphicData uri="http://schemas.openxmlformats.org/presentationml/2006/ole">
              <mc:AlternateContent xmlns:mc="http://schemas.openxmlformats.org/markup-compatibility/2006">
                <mc:Choice xmlns:v="urn:schemas-microsoft-com:vml" Requires="v">
                  <p:oleObj spid="_x0000_s1165" name="" r:id="rId3" imgW="787400" imgH="685800" progId="Equation.KSEE3">
                    <p:embed/>
                  </p:oleObj>
                </mc:Choice>
                <mc:Fallback>
                  <p:oleObj name="" r:id="rId3" imgW="787400" imgH="685800" progId="Equation.KSEE3">
                    <p:embed/>
                    <p:pic>
                      <p:nvPicPr>
                        <p:cNvPr id="0" name="对象 4">
                          <a:hlinkClick r:id="" action="ppaction://ole?verb=0"/>
                        </p:cNvPr>
                        <p:cNvPicPr/>
                        <p:nvPr/>
                      </p:nvPicPr>
                      <p:blipFill>
                        <a:blip r:embed="rId4"/>
                        <a:stretch>
                          <a:fillRect/>
                        </a:stretch>
                      </p:blipFill>
                      <p:spPr>
                        <a:xfrm>
                          <a:off x="6521" y="5921"/>
                          <a:ext cx="2853" cy="2427"/>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11580" y="5920"/>
            <a:ext cx="2684" cy="2338"/>
          </p:xfrm>
          <a:graphic>
            <a:graphicData uri="http://schemas.openxmlformats.org/presentationml/2006/ole">
              <mc:AlternateContent xmlns:mc="http://schemas.openxmlformats.org/markup-compatibility/2006">
                <mc:Choice xmlns:v="urn:schemas-microsoft-com:vml" Requires="v">
                  <p:oleObj spid="_x0000_s1166" name="" r:id="rId5" imgW="787400" imgH="685800" progId="Equation.KSEE3">
                    <p:embed/>
                  </p:oleObj>
                </mc:Choice>
                <mc:Fallback>
                  <p:oleObj name="" r:id="rId5" imgW="787400" imgH="685800" progId="Equation.KSEE3">
                    <p:embed/>
                    <p:pic>
                      <p:nvPicPr>
                        <p:cNvPr id="0" name="对象 5">
                          <a:hlinkClick r:id="" action="ppaction://ole?verb=0"/>
                        </p:cNvPr>
                        <p:cNvPicPr/>
                        <p:nvPr/>
                      </p:nvPicPr>
                      <p:blipFill>
                        <a:blip r:embed="rId6"/>
                        <a:stretch>
                          <a:fillRect/>
                        </a:stretch>
                      </p:blipFill>
                      <p:spPr>
                        <a:xfrm>
                          <a:off x="11580" y="5920"/>
                          <a:ext cx="2684" cy="2338"/>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5191" y="6590"/>
            <a:ext cx="980" cy="1090"/>
          </p:xfrm>
          <a:graphic>
            <a:graphicData uri="http://schemas.openxmlformats.org/presentationml/2006/ole">
              <mc:AlternateContent xmlns:mc="http://schemas.openxmlformats.org/markup-compatibility/2006">
                <mc:Choice xmlns:v="urn:schemas-microsoft-com:vml" Requires="v">
                  <p:oleObj spid="_x0000_s1167" name="" r:id="rId7" imgW="114300" imgH="127000" progId="Equation.KSEE3">
                    <p:embed/>
                  </p:oleObj>
                </mc:Choice>
                <mc:Fallback>
                  <p:oleObj name="" r:id="rId7" imgW="114300" imgH="127000" progId="Equation.KSEE3">
                    <p:embed/>
                    <p:pic>
                      <p:nvPicPr>
                        <p:cNvPr id="0" name="对象 6">
                          <a:hlinkClick r:id="" action="ppaction://ole?verb=0"/>
                        </p:cNvPr>
                        <p:cNvPicPr/>
                        <p:nvPr/>
                      </p:nvPicPr>
                      <p:blipFill>
                        <a:blip r:embed="rId8"/>
                        <a:stretch>
                          <a:fillRect/>
                        </a:stretch>
                      </p:blipFill>
                      <p:spPr>
                        <a:xfrm>
                          <a:off x="5191" y="6590"/>
                          <a:ext cx="980" cy="109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9956" y="6717"/>
            <a:ext cx="1043" cy="834"/>
          </p:xfrm>
          <a:graphic>
            <a:graphicData uri="http://schemas.openxmlformats.org/presentationml/2006/ole">
              <mc:AlternateContent xmlns:mc="http://schemas.openxmlformats.org/markup-compatibility/2006">
                <mc:Choice xmlns:v="urn:schemas-microsoft-com:vml" Requires="v">
                  <p:oleObj spid="_x0000_s1168" name="" r:id="rId9" imgW="127000" imgH="101600" progId="Equation.KSEE3">
                    <p:embed/>
                  </p:oleObj>
                </mc:Choice>
                <mc:Fallback>
                  <p:oleObj name="" r:id="rId9" imgW="127000" imgH="101600" progId="Equation.KSEE3">
                    <p:embed/>
                    <p:pic>
                      <p:nvPicPr>
                        <p:cNvPr id="0" name="对象 7">
                          <a:hlinkClick r:id="" action="ppaction://ole?verb=0"/>
                        </p:cNvPr>
                        <p:cNvPicPr/>
                        <p:nvPr/>
                      </p:nvPicPr>
                      <p:blipFill>
                        <a:blip r:embed="rId10"/>
                        <a:stretch>
                          <a:fillRect/>
                        </a:stretch>
                      </p:blipFill>
                      <p:spPr>
                        <a:xfrm>
                          <a:off x="9956" y="6717"/>
                          <a:ext cx="1043" cy="834"/>
                        </a:xfrm>
                        <a:prstGeom prst="rect">
                          <a:avLst/>
                        </a:prstGeom>
                      </p:spPr>
                    </p:pic>
                  </p:oleObj>
                </mc:Fallback>
              </mc:AlternateContent>
            </a:graphicData>
          </a:graphic>
        </p:graphicFrame>
      </p:grpSp>
      <p:graphicFrame>
        <p:nvGraphicFramePr>
          <p:cNvPr id="10" name="对象 9">
            <a:hlinkClick r:id="" action="ppaction://ole?verb=0"/>
          </p:cNvPr>
          <p:cNvGraphicFramePr>
            <a:graphicFrameLocks noChangeAspect="1"/>
          </p:cNvGraphicFramePr>
          <p:nvPr/>
        </p:nvGraphicFramePr>
        <p:xfrm>
          <a:off x="3588490" y="5487035"/>
          <a:ext cx="4758224" cy="1050682"/>
        </p:xfrm>
        <a:graphic>
          <a:graphicData uri="http://schemas.openxmlformats.org/presentationml/2006/ole">
            <mc:AlternateContent xmlns:mc="http://schemas.openxmlformats.org/markup-compatibility/2006">
              <mc:Choice xmlns:v="urn:schemas-microsoft-com:vml" Requires="v">
                <p:oleObj spid="_x0000_s1169" name="" r:id="rId11" imgW="1955800" imgH="431800" progId="Equation.KSEE3">
                  <p:embed/>
                </p:oleObj>
              </mc:Choice>
              <mc:Fallback>
                <p:oleObj name="" r:id="rId11" imgW="1955800" imgH="431800" progId="Equation.KSEE3">
                  <p:embed/>
                  <p:pic>
                    <p:nvPicPr>
                      <p:cNvPr id="0" name="对象 9">
                        <a:hlinkClick r:id="" action="ppaction://ole?verb=0"/>
                      </p:cNvPr>
                      <p:cNvPicPr/>
                      <p:nvPr/>
                    </p:nvPicPr>
                    <p:blipFill>
                      <a:blip r:embed="rId12"/>
                      <a:stretch>
                        <a:fillRect/>
                      </a:stretch>
                    </p:blipFill>
                    <p:spPr>
                      <a:xfrm>
                        <a:off x="3588490" y="5487035"/>
                        <a:ext cx="4758224" cy="1050682"/>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lstStyle/>
          <a:p>
            <a:pPr>
              <a:lnSpc>
                <a:spcPct val="150000"/>
              </a:lnSpc>
            </a:pPr>
            <a:r>
              <a:rPr lang="en-US" altLang="zh-CN" dirty="0"/>
              <a:t> </a:t>
            </a:r>
            <a:r>
              <a:rPr lang="zh-CN" altLang="en-US" dirty="0"/>
              <a:t>常用的一种获取当前时间以及时间格式化的模块，模块名称：</a:t>
            </a:r>
            <a:r>
              <a:rPr lang="en-US" altLang="zh-CN" dirty="0"/>
              <a:t>time</a:t>
            </a:r>
            <a:endParaRPr lang="en-US" altLang="zh-CN" dirty="0"/>
          </a:p>
          <a:p>
            <a:pPr>
              <a:lnSpc>
                <a:spcPct val="150000"/>
              </a:lnSpc>
            </a:pPr>
            <a:r>
              <a:rPr lang="en-US" altLang="zh-CN" dirty="0"/>
              <a:t> time</a:t>
            </a:r>
            <a:r>
              <a:rPr lang="zh-CN" altLang="en-US" dirty="0"/>
              <a:t>模块在</a:t>
            </a:r>
            <a:r>
              <a:rPr lang="en-US" altLang="zh-CN" dirty="0"/>
              <a:t>Python</a:t>
            </a:r>
            <a:r>
              <a:rPr lang="zh-CN" altLang="en-US" dirty="0"/>
              <a:t>原生安装中就存在所以不需要进行任何安装操作，直接使用即可。</a:t>
            </a:r>
            <a:endParaRPr lang="zh-CN" altLang="en-US" dirty="0"/>
          </a:p>
          <a:p>
            <a:pPr>
              <a:lnSpc>
                <a:spcPct val="150000"/>
              </a:lnSpc>
            </a:pPr>
            <a:r>
              <a:rPr lang="zh-CN" altLang="en-US" dirty="0"/>
              <a:t> 导入方式： </a:t>
            </a:r>
            <a:r>
              <a:rPr lang="en-US" altLang="zh-CN" dirty="0"/>
              <a:t>import time</a:t>
            </a:r>
            <a:endParaRPr lang="en-US" altLang="zh-CN" dirty="0"/>
          </a:p>
        </p:txBody>
      </p:sp>
      <p:sp>
        <p:nvSpPr>
          <p:cNvPr id="3" name="标题 2"/>
          <p:cNvSpPr>
            <a:spLocks noGrp="1"/>
          </p:cNvSpPr>
          <p:nvPr>
            <p:ph type="title"/>
          </p:nvPr>
        </p:nvSpPr>
        <p:spPr>
          <a:xfrm>
            <a:off x="533400" y="447676"/>
            <a:ext cx="2828925" cy="752475"/>
          </a:xfrm>
        </p:spPr>
        <p:txBody>
          <a:bodyPr/>
          <a:lstStyle/>
          <a:p>
            <a:r>
              <a:rPr lang="en-US" altLang="zh-CN" dirty="0"/>
              <a:t>time</a:t>
            </a:r>
            <a:r>
              <a:rPr lang="zh-CN" altLang="en-US" dirty="0"/>
              <a:t>模块</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77900" y="4524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数组的矩阵积</a:t>
            </a:r>
            <a:endParaRPr lang="zh-CN" altLang="en-US" dirty="0"/>
          </a:p>
        </p:txBody>
      </p:sp>
      <p:pic>
        <p:nvPicPr>
          <p:cNvPr id="12" name="图片 11"/>
          <p:cNvPicPr>
            <a:picLocks noChangeAspect="1"/>
          </p:cNvPicPr>
          <p:nvPr/>
        </p:nvPicPr>
        <p:blipFill>
          <a:blip r:embed="rId1"/>
          <a:srcRect t="3319"/>
          <a:stretch>
            <a:fillRect/>
          </a:stretch>
        </p:blipFill>
        <p:spPr>
          <a:xfrm>
            <a:off x="459559" y="980743"/>
            <a:ext cx="10984117" cy="542481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3300" y="452438"/>
            <a:ext cx="8229600" cy="752475"/>
          </a:xfrm>
        </p:spPr>
        <p:txBody>
          <a:bodyPr>
            <a:normAutofit/>
          </a:bodyPr>
          <a:lstStyle/>
          <a:p>
            <a:pPr algn="l"/>
            <a:r>
              <a:rPr lang="en-US" altLang="zh-CN" dirty="0" err="1">
                <a:sym typeface="+mn-ea"/>
              </a:rPr>
              <a:t>ndarray</a:t>
            </a:r>
            <a:r>
              <a:rPr lang="en-US" altLang="zh-CN" dirty="0">
                <a:sym typeface="+mn-ea"/>
              </a:rPr>
              <a:t>-</a:t>
            </a:r>
            <a:r>
              <a:rPr lang="zh-CN" altLang="en-US" dirty="0">
                <a:sym typeface="+mn-ea"/>
              </a:rPr>
              <a:t>多维数组的索引</a:t>
            </a:r>
            <a:endParaRPr lang="zh-CN" altLang="en-US" dirty="0">
              <a:sym typeface="+mn-ea"/>
            </a:endParaRPr>
          </a:p>
        </p:txBody>
      </p:sp>
      <p:pic>
        <p:nvPicPr>
          <p:cNvPr id="13" name="图片 12"/>
          <p:cNvPicPr>
            <a:picLocks noChangeAspect="1"/>
          </p:cNvPicPr>
          <p:nvPr/>
        </p:nvPicPr>
        <p:blipFill>
          <a:blip r:embed="rId1"/>
          <a:stretch>
            <a:fillRect/>
          </a:stretch>
        </p:blipFill>
        <p:spPr>
          <a:xfrm>
            <a:off x="595124" y="1204913"/>
            <a:ext cx="9883392" cy="512262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28700" y="439738"/>
            <a:ext cx="8229600" cy="752475"/>
          </a:xfrm>
        </p:spPr>
        <p:txBody>
          <a:bodyPr>
            <a:normAutofit/>
          </a:bodyPr>
          <a:lstStyle/>
          <a:p>
            <a:pPr algn="l"/>
            <a:r>
              <a:rPr lang="en-US" altLang="zh-CN" dirty="0" err="1">
                <a:sym typeface="+mn-ea"/>
              </a:rPr>
              <a:t>ndarray</a:t>
            </a:r>
            <a:r>
              <a:rPr lang="en-US" altLang="zh-CN" dirty="0">
                <a:sym typeface="+mn-ea"/>
              </a:rPr>
              <a:t>-</a:t>
            </a:r>
            <a:r>
              <a:rPr lang="zh-CN" altLang="en-US" dirty="0">
                <a:sym typeface="+mn-ea"/>
              </a:rPr>
              <a:t>多维数组的索引</a:t>
            </a:r>
            <a:endParaRPr lang="zh-CN" altLang="en-US" dirty="0">
              <a:sym typeface="+mn-ea"/>
            </a:endParaRPr>
          </a:p>
        </p:txBody>
      </p:sp>
      <p:pic>
        <p:nvPicPr>
          <p:cNvPr id="2" name="图片 1"/>
          <p:cNvPicPr>
            <a:picLocks noChangeAspect="1"/>
          </p:cNvPicPr>
          <p:nvPr/>
        </p:nvPicPr>
        <p:blipFill>
          <a:blip r:embed="rId1"/>
          <a:stretch>
            <a:fillRect/>
          </a:stretch>
        </p:blipFill>
        <p:spPr>
          <a:xfrm>
            <a:off x="693560" y="1149719"/>
            <a:ext cx="10804564" cy="510675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lstStyle/>
          <a:p>
            <a:endParaRPr lang="zh-CN" altLang="en-US"/>
          </a:p>
        </p:txBody>
      </p:sp>
      <p:sp>
        <p:nvSpPr>
          <p:cNvPr id="3" name="标题 2"/>
          <p:cNvSpPr>
            <a:spLocks noGrp="1"/>
          </p:cNvSpPr>
          <p:nvPr>
            <p:ph type="title"/>
          </p:nvPr>
        </p:nvSpPr>
        <p:spPr>
          <a:xfrm>
            <a:off x="1041400" y="414338"/>
            <a:ext cx="8229600" cy="752475"/>
          </a:xfrm>
        </p:spPr>
        <p:txBody>
          <a:bodyPr>
            <a:normAutofit/>
          </a:bodyPr>
          <a:lstStyle/>
          <a:p>
            <a:pPr algn="l"/>
            <a:r>
              <a:rPr lang="en-US" altLang="zh-CN" dirty="0" err="1">
                <a:sym typeface="+mn-ea"/>
              </a:rPr>
              <a:t>ndarray</a:t>
            </a:r>
            <a:r>
              <a:rPr lang="en-US" altLang="zh-CN" dirty="0">
                <a:sym typeface="+mn-ea"/>
              </a:rPr>
              <a:t>-</a:t>
            </a:r>
            <a:r>
              <a:rPr lang="zh-CN" altLang="en-US" dirty="0">
                <a:sym typeface="+mn-ea"/>
              </a:rPr>
              <a:t>数组的切片</a:t>
            </a:r>
            <a:endParaRPr lang="zh-CN" altLang="en-US" dirty="0">
              <a:sym typeface="+mn-ea"/>
            </a:endParaRPr>
          </a:p>
        </p:txBody>
      </p:sp>
      <p:pic>
        <p:nvPicPr>
          <p:cNvPr id="4" name="图片 3"/>
          <p:cNvPicPr>
            <a:picLocks noChangeAspect="1"/>
          </p:cNvPicPr>
          <p:nvPr/>
        </p:nvPicPr>
        <p:blipFill>
          <a:blip r:embed="rId1"/>
          <a:srcRect r="708" b="2660"/>
          <a:stretch>
            <a:fillRect/>
          </a:stretch>
        </p:blipFill>
        <p:spPr>
          <a:xfrm>
            <a:off x="356453" y="871018"/>
            <a:ext cx="11478778" cy="5535919"/>
          </a:xfrm>
          <a:prstGeom prst="round2Diag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28700" y="414338"/>
            <a:ext cx="8229600" cy="752475"/>
          </a:xfrm>
        </p:spPr>
        <p:txBody>
          <a:bodyPr>
            <a:normAutofit/>
          </a:bodyPr>
          <a:lstStyle/>
          <a:p>
            <a:pPr algn="l"/>
            <a:r>
              <a:rPr lang="en-US" altLang="zh-CN" dirty="0" err="1">
                <a:sym typeface="+mn-ea"/>
              </a:rPr>
              <a:t>ndarray</a:t>
            </a:r>
            <a:r>
              <a:rPr lang="en-US" altLang="zh-CN" dirty="0">
                <a:sym typeface="+mn-ea"/>
              </a:rPr>
              <a:t>-</a:t>
            </a:r>
            <a:r>
              <a:rPr lang="zh-CN" altLang="en-US" dirty="0">
                <a:sym typeface="+mn-ea"/>
              </a:rPr>
              <a:t>数组的切片</a:t>
            </a:r>
            <a:endParaRPr lang="zh-CN" altLang="en-US" dirty="0">
              <a:sym typeface="+mn-ea"/>
            </a:endParaRPr>
          </a:p>
        </p:txBody>
      </p:sp>
      <p:pic>
        <p:nvPicPr>
          <p:cNvPr id="2" name="图片 1"/>
          <p:cNvPicPr>
            <a:picLocks noChangeAspect="1"/>
          </p:cNvPicPr>
          <p:nvPr/>
        </p:nvPicPr>
        <p:blipFill>
          <a:blip r:embed="rId1"/>
          <a:stretch>
            <a:fillRect/>
          </a:stretch>
        </p:blipFill>
        <p:spPr>
          <a:xfrm>
            <a:off x="358993" y="1014495"/>
            <a:ext cx="11473699" cy="526547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28700" y="427038"/>
            <a:ext cx="8229600" cy="752475"/>
          </a:xfrm>
        </p:spPr>
        <p:txBody>
          <a:bodyPr>
            <a:normAutofit/>
          </a:bodyPr>
          <a:lstStyle/>
          <a:p>
            <a:pPr algn="l"/>
            <a:r>
              <a:rPr lang="en-US" altLang="zh-CN" dirty="0" err="1">
                <a:sym typeface="+mn-ea"/>
              </a:rPr>
              <a:t>ndarray</a:t>
            </a:r>
            <a:r>
              <a:rPr lang="en-US" altLang="zh-CN" dirty="0">
                <a:sym typeface="+mn-ea"/>
              </a:rPr>
              <a:t>-</a:t>
            </a:r>
            <a:r>
              <a:rPr lang="zh-CN" altLang="en-US" dirty="0">
                <a:sym typeface="+mn-ea"/>
              </a:rPr>
              <a:t>数组的切片</a:t>
            </a:r>
            <a:endParaRPr lang="zh-CN" altLang="en-US" dirty="0">
              <a:sym typeface="+mn-ea"/>
            </a:endParaRPr>
          </a:p>
        </p:txBody>
      </p:sp>
      <p:pic>
        <p:nvPicPr>
          <p:cNvPr id="4" name="图片 3"/>
          <p:cNvPicPr>
            <a:picLocks noChangeAspect="1"/>
          </p:cNvPicPr>
          <p:nvPr/>
        </p:nvPicPr>
        <p:blipFill>
          <a:blip r:embed="rId1"/>
          <a:stretch>
            <a:fillRect/>
          </a:stretch>
        </p:blipFill>
        <p:spPr>
          <a:xfrm>
            <a:off x="7225308" y="4172093"/>
            <a:ext cx="4129726" cy="2519697"/>
          </a:xfrm>
          <a:prstGeom prst="rect">
            <a:avLst/>
          </a:prstGeom>
        </p:spPr>
      </p:pic>
      <p:pic>
        <p:nvPicPr>
          <p:cNvPr id="7" name="图片 6"/>
          <p:cNvPicPr>
            <a:picLocks noChangeAspect="1"/>
          </p:cNvPicPr>
          <p:nvPr/>
        </p:nvPicPr>
        <p:blipFill>
          <a:blip r:embed="rId2"/>
          <a:stretch>
            <a:fillRect/>
          </a:stretch>
        </p:blipFill>
        <p:spPr>
          <a:xfrm>
            <a:off x="264702" y="1014495"/>
            <a:ext cx="3256796" cy="5399425"/>
          </a:xfrm>
          <a:prstGeom prst="rect">
            <a:avLst/>
          </a:prstGeom>
        </p:spPr>
      </p:pic>
      <p:pic>
        <p:nvPicPr>
          <p:cNvPr id="8" name="图片 7"/>
          <p:cNvPicPr>
            <a:picLocks noChangeAspect="1"/>
          </p:cNvPicPr>
          <p:nvPr/>
        </p:nvPicPr>
        <p:blipFill>
          <a:blip r:embed="rId3"/>
          <a:stretch>
            <a:fillRect/>
          </a:stretch>
        </p:blipFill>
        <p:spPr>
          <a:xfrm>
            <a:off x="3720286" y="1014495"/>
            <a:ext cx="3133000" cy="3523434"/>
          </a:xfrm>
          <a:prstGeom prst="rect">
            <a:avLst/>
          </a:prstGeom>
        </p:spPr>
      </p:pic>
      <p:pic>
        <p:nvPicPr>
          <p:cNvPr id="10" name="图片 9"/>
          <p:cNvPicPr>
            <a:picLocks noChangeAspect="1"/>
          </p:cNvPicPr>
          <p:nvPr/>
        </p:nvPicPr>
        <p:blipFill>
          <a:blip r:embed="rId4"/>
          <a:stretch>
            <a:fillRect/>
          </a:stretch>
        </p:blipFill>
        <p:spPr>
          <a:xfrm>
            <a:off x="7225308" y="932895"/>
            <a:ext cx="3857954" cy="327385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622300" y="1050812"/>
            <a:ext cx="11178429" cy="4723632"/>
          </a:xfrm>
        </p:spPr>
        <p:txBody>
          <a:bodyPr>
            <a:normAutofit/>
          </a:bodyPr>
          <a:lstStyle/>
          <a:p>
            <a:pPr>
              <a:lnSpc>
                <a:spcPct val="150000"/>
              </a:lnSpc>
            </a:pPr>
            <a:r>
              <a:rPr lang="en-US" altLang="zh-CN" dirty="0"/>
              <a:t> </a:t>
            </a:r>
            <a:r>
              <a:rPr lang="zh-CN" altLang="en-US" dirty="0"/>
              <a:t>花式索引</a:t>
            </a:r>
            <a:r>
              <a:rPr lang="en-US" altLang="zh-CN" dirty="0"/>
              <a:t>(Fancy indexing)</a:t>
            </a:r>
            <a:r>
              <a:rPr lang="zh-CN" altLang="en-US" dirty="0"/>
              <a:t>指的是利用整数数组进行索引的方式。</a:t>
            </a:r>
            <a:endParaRPr lang="zh-CN" altLang="en-US" dirty="0"/>
          </a:p>
        </p:txBody>
      </p:sp>
      <p:sp>
        <p:nvSpPr>
          <p:cNvPr id="3" name="标题 2"/>
          <p:cNvSpPr>
            <a:spLocks noGrp="1"/>
          </p:cNvSpPr>
          <p:nvPr>
            <p:ph type="title"/>
          </p:nvPr>
        </p:nvSpPr>
        <p:spPr>
          <a:xfrm>
            <a:off x="1028700" y="4270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花式索引</a:t>
            </a:r>
            <a:endParaRPr lang="zh-CN" altLang="en-US" dirty="0">
              <a:sym typeface="+mn-ea"/>
            </a:endParaRPr>
          </a:p>
        </p:txBody>
      </p:sp>
      <p:pic>
        <p:nvPicPr>
          <p:cNvPr id="5" name="图片 4"/>
          <p:cNvPicPr>
            <a:picLocks noChangeAspect="1"/>
          </p:cNvPicPr>
          <p:nvPr/>
        </p:nvPicPr>
        <p:blipFill>
          <a:blip r:embed="rId1"/>
          <a:stretch>
            <a:fillRect/>
          </a:stretch>
        </p:blipFill>
        <p:spPr>
          <a:xfrm>
            <a:off x="984615" y="1799475"/>
            <a:ext cx="3294887" cy="2723520"/>
          </a:xfrm>
          <a:prstGeom prst="rect">
            <a:avLst/>
          </a:prstGeom>
        </p:spPr>
      </p:pic>
      <p:pic>
        <p:nvPicPr>
          <p:cNvPr id="6" name="图片 5"/>
          <p:cNvPicPr>
            <a:picLocks noChangeAspect="1"/>
          </p:cNvPicPr>
          <p:nvPr/>
        </p:nvPicPr>
        <p:blipFill>
          <a:blip r:embed="rId2"/>
          <a:stretch>
            <a:fillRect/>
          </a:stretch>
        </p:blipFill>
        <p:spPr>
          <a:xfrm>
            <a:off x="984615" y="4807107"/>
            <a:ext cx="3294887" cy="1992561"/>
          </a:xfrm>
          <a:prstGeom prst="rect">
            <a:avLst/>
          </a:prstGeom>
        </p:spPr>
      </p:pic>
      <p:pic>
        <p:nvPicPr>
          <p:cNvPr id="9" name="图片 8"/>
          <p:cNvPicPr>
            <a:picLocks noChangeAspect="1"/>
          </p:cNvPicPr>
          <p:nvPr/>
        </p:nvPicPr>
        <p:blipFill>
          <a:blip r:embed="rId3"/>
          <a:stretch>
            <a:fillRect/>
          </a:stretch>
        </p:blipFill>
        <p:spPr>
          <a:xfrm>
            <a:off x="5520069" y="1785425"/>
            <a:ext cx="3809118" cy="1228441"/>
          </a:xfrm>
          <a:prstGeom prst="rect">
            <a:avLst/>
          </a:prstGeom>
        </p:spPr>
      </p:pic>
      <p:pic>
        <p:nvPicPr>
          <p:cNvPr id="11" name="图片 10"/>
          <p:cNvPicPr>
            <a:picLocks noChangeAspect="1"/>
          </p:cNvPicPr>
          <p:nvPr/>
        </p:nvPicPr>
        <p:blipFill>
          <a:blip r:embed="rId4"/>
          <a:stretch>
            <a:fillRect/>
          </a:stretch>
        </p:blipFill>
        <p:spPr>
          <a:xfrm>
            <a:off x="5527131" y="3181288"/>
            <a:ext cx="4551896" cy="1628398"/>
          </a:xfrm>
          <a:prstGeom prst="rect">
            <a:avLst/>
          </a:prstGeom>
        </p:spPr>
      </p:pic>
      <p:pic>
        <p:nvPicPr>
          <p:cNvPr id="12" name="图片 11"/>
          <p:cNvPicPr>
            <a:picLocks noChangeAspect="1"/>
          </p:cNvPicPr>
          <p:nvPr/>
        </p:nvPicPr>
        <p:blipFill>
          <a:blip r:embed="rId5"/>
          <a:stretch>
            <a:fillRect/>
          </a:stretch>
        </p:blipFill>
        <p:spPr>
          <a:xfrm>
            <a:off x="5520070" y="5117371"/>
            <a:ext cx="3418684" cy="131414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06785" y="894030"/>
            <a:ext cx="11178429" cy="4723632"/>
          </a:xfrm>
        </p:spPr>
        <p:txBody>
          <a:bodyPr>
            <a:normAutofit/>
          </a:bodyPr>
          <a:lstStyle/>
          <a:p>
            <a:pPr>
              <a:lnSpc>
                <a:spcPct val="150000"/>
              </a:lnSpc>
            </a:pPr>
            <a:r>
              <a:rPr lang="en-US" altLang="zh-CN" dirty="0"/>
              <a:t> </a:t>
            </a:r>
            <a:r>
              <a:rPr lang="zh-CN" altLang="en-US" dirty="0"/>
              <a:t>利用布尔类型的数组进行数据索引，最终返回的结果是对应索引数组中数据为</a:t>
            </a:r>
            <a:r>
              <a:rPr lang="en-US" altLang="zh-CN" dirty="0"/>
              <a:t>True</a:t>
            </a:r>
            <a:r>
              <a:rPr lang="zh-CN" altLang="en-US" dirty="0"/>
              <a:t>位置的值。</a:t>
            </a:r>
            <a:endParaRPr lang="zh-CN" altLang="en-US" dirty="0"/>
          </a:p>
        </p:txBody>
      </p:sp>
      <p:sp>
        <p:nvSpPr>
          <p:cNvPr id="3" name="标题 2"/>
          <p:cNvSpPr>
            <a:spLocks noGrp="1"/>
          </p:cNvSpPr>
          <p:nvPr>
            <p:ph type="title"/>
          </p:nvPr>
        </p:nvSpPr>
        <p:spPr>
          <a:xfrm>
            <a:off x="1016000" y="4270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布尔类型索引</a:t>
            </a:r>
            <a:endParaRPr lang="zh-CN" altLang="en-US" dirty="0">
              <a:sym typeface="+mn-ea"/>
            </a:endParaRPr>
          </a:p>
        </p:txBody>
      </p:sp>
      <p:pic>
        <p:nvPicPr>
          <p:cNvPr id="4" name="图片 3"/>
          <p:cNvPicPr>
            <a:picLocks noChangeAspect="1"/>
          </p:cNvPicPr>
          <p:nvPr/>
        </p:nvPicPr>
        <p:blipFill>
          <a:blip r:embed="rId1"/>
          <a:stretch>
            <a:fillRect/>
          </a:stretch>
        </p:blipFill>
        <p:spPr>
          <a:xfrm>
            <a:off x="946515" y="2133156"/>
            <a:ext cx="9583386" cy="472484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41400" y="4397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布尔类型索引</a:t>
            </a:r>
            <a:endParaRPr lang="zh-CN" altLang="en-US" dirty="0">
              <a:sym typeface="+mn-ea"/>
            </a:endParaRPr>
          </a:p>
        </p:txBody>
      </p:sp>
      <p:pic>
        <p:nvPicPr>
          <p:cNvPr id="4" name="图片 3"/>
          <p:cNvPicPr>
            <a:picLocks noChangeAspect="1"/>
          </p:cNvPicPr>
          <p:nvPr/>
        </p:nvPicPr>
        <p:blipFill>
          <a:blip r:embed="rId1"/>
          <a:stretch>
            <a:fillRect/>
          </a:stretch>
        </p:blipFill>
        <p:spPr>
          <a:xfrm>
            <a:off x="3142755" y="1269260"/>
            <a:ext cx="4770921" cy="2466404"/>
          </a:xfrm>
          <a:prstGeom prst="rect">
            <a:avLst/>
          </a:prstGeom>
        </p:spPr>
      </p:pic>
      <p:pic>
        <p:nvPicPr>
          <p:cNvPr id="2" name="图片 1"/>
          <p:cNvPicPr>
            <a:picLocks noChangeAspect="1"/>
          </p:cNvPicPr>
          <p:nvPr/>
        </p:nvPicPr>
        <p:blipFill>
          <a:blip r:embed="rId2"/>
          <a:stretch>
            <a:fillRect/>
          </a:stretch>
        </p:blipFill>
        <p:spPr>
          <a:xfrm>
            <a:off x="3218187" y="4015680"/>
            <a:ext cx="4911589" cy="165580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lstStyle/>
          <a:p>
            <a:pPr>
              <a:lnSpc>
                <a:spcPct val="150000"/>
              </a:lnSpc>
            </a:pPr>
            <a:r>
              <a:rPr lang="en-US" altLang="zh-CN" dirty="0">
                <a:sym typeface="+mn-ea"/>
              </a:rPr>
              <a:t> </a:t>
            </a:r>
            <a:r>
              <a:rPr lang="zh-CN" altLang="en-US" dirty="0">
                <a:sym typeface="+mn-ea"/>
              </a:rPr>
              <a:t>数组转置是指将</a:t>
            </a:r>
            <a:r>
              <a:rPr lang="en-US" altLang="zh-CN" dirty="0">
                <a:sym typeface="+mn-ea"/>
              </a:rPr>
              <a:t>shape</a:t>
            </a:r>
            <a:r>
              <a:rPr lang="zh-CN" altLang="en-US" dirty="0">
                <a:sym typeface="+mn-ea"/>
              </a:rPr>
              <a:t>进行重置操作，并将其值重置为原始</a:t>
            </a:r>
            <a:r>
              <a:rPr lang="en-US" altLang="zh-CN" dirty="0">
                <a:sym typeface="+mn-ea"/>
              </a:rPr>
              <a:t>shape</a:t>
            </a:r>
            <a:r>
              <a:rPr lang="zh-CN" altLang="en-US" dirty="0">
                <a:sym typeface="+mn-ea"/>
              </a:rPr>
              <a:t>元组的倒置，比如原始的</a:t>
            </a:r>
            <a:r>
              <a:rPr lang="en-US" altLang="zh-CN" dirty="0">
                <a:sym typeface="+mn-ea"/>
              </a:rPr>
              <a:t>shape</a:t>
            </a:r>
            <a:r>
              <a:rPr lang="zh-CN" altLang="en-US" dirty="0">
                <a:sym typeface="+mn-ea"/>
              </a:rPr>
              <a:t>值为</a:t>
            </a:r>
            <a:r>
              <a:rPr lang="en-US" altLang="zh-CN" dirty="0">
                <a:sym typeface="+mn-ea"/>
              </a:rPr>
              <a:t>:(2,3,4)</a:t>
            </a:r>
            <a:r>
              <a:rPr lang="zh-CN" altLang="en-US" dirty="0">
                <a:sym typeface="+mn-ea"/>
              </a:rPr>
              <a:t>，那么转置后的新元组的</a:t>
            </a:r>
            <a:r>
              <a:rPr lang="en-US" altLang="zh-CN" dirty="0">
                <a:sym typeface="+mn-ea"/>
              </a:rPr>
              <a:t>shape</a:t>
            </a:r>
            <a:r>
              <a:rPr lang="zh-CN" altLang="en-US" dirty="0">
                <a:sym typeface="+mn-ea"/>
              </a:rPr>
              <a:t>的值为</a:t>
            </a:r>
            <a:r>
              <a:rPr lang="en-US" altLang="zh-CN" dirty="0">
                <a:sym typeface="+mn-ea"/>
              </a:rPr>
              <a:t>: (4,3,2)</a:t>
            </a:r>
            <a:endParaRPr lang="en-US" altLang="zh-CN" dirty="0"/>
          </a:p>
          <a:p>
            <a:pPr>
              <a:lnSpc>
                <a:spcPct val="150000"/>
              </a:lnSpc>
            </a:pPr>
            <a:r>
              <a:rPr lang="en-US" altLang="zh-CN" dirty="0">
                <a:sym typeface="+mn-ea"/>
              </a:rPr>
              <a:t> </a:t>
            </a:r>
            <a:r>
              <a:rPr lang="zh-CN" altLang="en-US" dirty="0">
                <a:sym typeface="+mn-ea"/>
              </a:rPr>
              <a:t>对于二维数组而言</a:t>
            </a:r>
            <a:r>
              <a:rPr lang="en-US" altLang="zh-CN" dirty="0">
                <a:sym typeface="+mn-ea"/>
              </a:rPr>
              <a:t>(</a:t>
            </a:r>
            <a:r>
              <a:rPr lang="zh-CN" altLang="en-US" dirty="0">
                <a:sym typeface="+mn-ea"/>
              </a:rPr>
              <a:t>矩阵</a:t>
            </a:r>
            <a:r>
              <a:rPr lang="en-US" altLang="zh-CN" dirty="0">
                <a:sym typeface="+mn-ea"/>
              </a:rPr>
              <a:t>)</a:t>
            </a:r>
            <a:r>
              <a:rPr lang="zh-CN" altLang="en-US" dirty="0">
                <a:sym typeface="+mn-ea"/>
              </a:rPr>
              <a:t>数组的转置其实就是矩阵的转置</a:t>
            </a:r>
            <a:endParaRPr lang="zh-CN" altLang="en-US" dirty="0"/>
          </a:p>
          <a:p>
            <a:pPr>
              <a:lnSpc>
                <a:spcPct val="150000"/>
              </a:lnSpc>
            </a:pPr>
            <a:r>
              <a:rPr lang="zh-CN" altLang="en-US" dirty="0">
                <a:sym typeface="+mn-ea"/>
              </a:rPr>
              <a:t> 可以通过调用数组的</a:t>
            </a:r>
            <a:r>
              <a:rPr lang="en-US" altLang="zh-CN" dirty="0">
                <a:sym typeface="+mn-ea"/>
              </a:rPr>
              <a:t>transpose</a:t>
            </a:r>
            <a:r>
              <a:rPr lang="zh-CN" altLang="en-US" dirty="0">
                <a:sym typeface="+mn-ea"/>
              </a:rPr>
              <a:t>函数或者</a:t>
            </a:r>
            <a:r>
              <a:rPr lang="en-US" altLang="zh-CN" dirty="0">
                <a:sym typeface="+mn-ea"/>
              </a:rPr>
              <a:t>T</a:t>
            </a:r>
            <a:r>
              <a:rPr lang="zh-CN" altLang="en-US" dirty="0">
                <a:sym typeface="+mn-ea"/>
              </a:rPr>
              <a:t>属性进行数组转置操作</a:t>
            </a:r>
            <a:endParaRPr lang="zh-CN" altLang="en-US" dirty="0"/>
          </a:p>
        </p:txBody>
      </p:sp>
      <p:sp>
        <p:nvSpPr>
          <p:cNvPr id="3" name="标题 2"/>
          <p:cNvSpPr>
            <a:spLocks noGrp="1"/>
          </p:cNvSpPr>
          <p:nvPr>
            <p:ph type="title"/>
          </p:nvPr>
        </p:nvSpPr>
        <p:spPr>
          <a:xfrm>
            <a:off x="1054100" y="4397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数组转置与轴对换</a:t>
            </a:r>
            <a:endParaRPr lang="zh-CN" altLang="en-US" dirty="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3"/>
          </p:nvPr>
        </p:nvGraphicFramePr>
        <p:xfrm>
          <a:off x="506381" y="847724"/>
          <a:ext cx="11393407" cy="6309360"/>
        </p:xfrm>
        <a:graphic>
          <a:graphicData uri="http://schemas.openxmlformats.org/drawingml/2006/table">
            <a:tbl>
              <a:tblPr firstRow="1" bandRow="1">
                <a:tableStyleId>{00A15C55-8517-42AA-B614-E9B94910E393}</a:tableStyleId>
              </a:tblPr>
              <a:tblGrid>
                <a:gridCol w="2805032"/>
                <a:gridCol w="8588375"/>
              </a:tblGrid>
              <a:tr h="461115">
                <a:tc>
                  <a:txBody>
                    <a:bodyPr/>
                    <a:lstStyle/>
                    <a:p>
                      <a:pPr>
                        <a:buNone/>
                      </a:pPr>
                      <a:r>
                        <a:rPr lang="zh-CN" altLang="en-US" sz="1800"/>
                        <a:t>方法</a:t>
                      </a:r>
                      <a:endParaRPr lang="zh-CN" altLang="en-US" sz="1800"/>
                    </a:p>
                  </a:txBody>
                  <a:tcPr marL="88662" marR="88662" marT="45709" marB="45709"/>
                </a:tc>
                <a:tc>
                  <a:txBody>
                    <a:bodyPr/>
                    <a:lstStyle/>
                    <a:p>
                      <a:pPr>
                        <a:buNone/>
                      </a:pPr>
                      <a:r>
                        <a:rPr lang="zh-CN" altLang="en-US" sz="1800"/>
                        <a:t>注解</a:t>
                      </a:r>
                      <a:endParaRPr lang="zh-CN" altLang="en-US" sz="1800"/>
                    </a:p>
                  </a:txBody>
                  <a:tcPr marL="88662" marR="88662" marT="45709" marB="45709"/>
                </a:tc>
              </a:tr>
              <a:tr h="639932">
                <a:tc>
                  <a:txBody>
                    <a:bodyPr/>
                    <a:lstStyle/>
                    <a:p>
                      <a:pPr>
                        <a:buNone/>
                      </a:pPr>
                      <a:r>
                        <a:rPr lang="zh-CN" altLang="en-US" sz="1800" dirty="0"/>
                        <a:t>time.altzone</a:t>
                      </a:r>
                      <a:endParaRPr lang="zh-CN" altLang="en-US" sz="1800" dirty="0"/>
                    </a:p>
                  </a:txBody>
                  <a:tcPr marL="88662" marR="88662" marT="45709" marB="45709"/>
                </a:tc>
                <a:tc>
                  <a:txBody>
                    <a:bodyPr/>
                    <a:lstStyle/>
                    <a:p>
                      <a:pPr>
                        <a:buNone/>
                      </a:pPr>
                      <a:r>
                        <a:rPr lang="zh-CN" altLang="en-US" sz="1800" dirty="0"/>
                        <a:t>返回格林威治西部的夏令时地区的偏移秒数。如果该地区在格林威治东部会返回负值（如西欧，包括英国）。对夏令时启用地区才能使用。</a:t>
                      </a:r>
                      <a:endParaRPr lang="zh-CN" altLang="en-US" sz="1800" dirty="0"/>
                    </a:p>
                  </a:txBody>
                  <a:tcPr marL="88662" marR="88662" marT="45709" marB="45709"/>
                </a:tc>
              </a:tr>
              <a:tr h="639932">
                <a:tc>
                  <a:txBody>
                    <a:bodyPr/>
                    <a:lstStyle/>
                    <a:p>
                      <a:pPr>
                        <a:buNone/>
                      </a:pPr>
                      <a:r>
                        <a:rPr lang="zh-CN" altLang="en-US" sz="1800" dirty="0"/>
                        <a:t>time.asctime([tupletime])</a:t>
                      </a:r>
                      <a:endParaRPr lang="zh-CN" altLang="en-US" sz="1800" dirty="0"/>
                    </a:p>
                  </a:txBody>
                  <a:tcPr marL="88662" marR="88662" marT="45709" marB="45709"/>
                </a:tc>
                <a:tc>
                  <a:txBody>
                    <a:bodyPr/>
                    <a:lstStyle/>
                    <a:p>
                      <a:pPr>
                        <a:buNone/>
                      </a:pPr>
                      <a:r>
                        <a:rPr lang="zh-CN" altLang="en-US" sz="1800" dirty="0"/>
                        <a:t>接受时间元组并返回一个可读的形式为"Tue Dec 11 18:07:14 2008"（2008年12月11日 周二18时07分14秒）的24个字符的字符串。</a:t>
                      </a:r>
                      <a:endParaRPr lang="zh-CN" altLang="en-US" sz="1800" dirty="0"/>
                    </a:p>
                  </a:txBody>
                  <a:tcPr marL="88662" marR="88662" marT="45709" marB="45709"/>
                </a:tc>
              </a:tr>
              <a:tr h="743585">
                <a:tc>
                  <a:txBody>
                    <a:bodyPr/>
                    <a:lstStyle/>
                    <a:p>
                      <a:pPr>
                        <a:buNone/>
                      </a:pPr>
                      <a:r>
                        <a:rPr lang="zh-CN" altLang="en-US" sz="1800" dirty="0"/>
                        <a:t>time.clock( )</a:t>
                      </a:r>
                      <a:endParaRPr lang="zh-CN" altLang="en-US" sz="1800" dirty="0"/>
                    </a:p>
                  </a:txBody>
                  <a:tcPr marL="88662" marR="88662" marT="45709" marB="45709"/>
                </a:tc>
                <a:tc>
                  <a:txBody>
                    <a:bodyPr/>
                    <a:lstStyle/>
                    <a:p>
                      <a:pPr>
                        <a:buNone/>
                      </a:pPr>
                      <a:r>
                        <a:rPr lang="zh-CN" altLang="en-US" sz="1800" b="0" i="0" kern="1200" dirty="0">
                          <a:solidFill>
                            <a:schemeClr val="dk1"/>
                          </a:solidFill>
                          <a:effectLst/>
                          <a:latin typeface="+mn-lt"/>
                          <a:ea typeface="+mn-ea"/>
                          <a:cs typeface="+mn-cs"/>
                        </a:rPr>
                        <a:t>在</a:t>
                      </a:r>
                      <a:r>
                        <a:rPr lang="en-US" altLang="zh-CN" sz="1800" b="0" i="0" kern="1200" dirty="0">
                          <a:solidFill>
                            <a:schemeClr val="dk1"/>
                          </a:solidFill>
                          <a:effectLst/>
                          <a:latin typeface="+mn-lt"/>
                          <a:ea typeface="+mn-ea"/>
                          <a:cs typeface="+mn-cs"/>
                        </a:rPr>
                        <a:t>UNIX</a:t>
                      </a:r>
                      <a:r>
                        <a:rPr lang="zh-CN" altLang="en-US" sz="1800" b="0" i="0" kern="1200" dirty="0">
                          <a:solidFill>
                            <a:schemeClr val="dk1"/>
                          </a:solidFill>
                          <a:effectLst/>
                          <a:latin typeface="+mn-lt"/>
                          <a:ea typeface="+mn-ea"/>
                          <a:cs typeface="+mn-cs"/>
                        </a:rPr>
                        <a:t>系统上，它返回的是“进程时间”，它是用秒表示的浮点数（时间戳）。而在</a:t>
                      </a:r>
                      <a:r>
                        <a:rPr lang="en-US" altLang="zh-CN" sz="1800" b="0" i="0" kern="1200" dirty="0">
                          <a:solidFill>
                            <a:schemeClr val="dk1"/>
                          </a:solidFill>
                          <a:effectLst/>
                          <a:latin typeface="+mn-lt"/>
                          <a:ea typeface="+mn-ea"/>
                          <a:cs typeface="+mn-cs"/>
                        </a:rPr>
                        <a:t>WINDOWS</a:t>
                      </a:r>
                      <a:r>
                        <a:rPr lang="zh-CN" altLang="en-US" sz="1800" b="0" i="0" kern="1200" dirty="0">
                          <a:solidFill>
                            <a:schemeClr val="dk1"/>
                          </a:solidFill>
                          <a:effectLst/>
                          <a:latin typeface="+mn-lt"/>
                          <a:ea typeface="+mn-ea"/>
                          <a:cs typeface="+mn-cs"/>
                        </a:rPr>
                        <a:t>中，第一次调用，返回的是进程运行的实际时间。而第二次之后包括第三个的调用是自第一次调用以后到现在的运行时间。</a:t>
                      </a:r>
                      <a:endParaRPr lang="zh-CN" altLang="en-US" sz="1800" dirty="0"/>
                    </a:p>
                  </a:txBody>
                  <a:tcPr marL="88662" marR="88662" marT="45709" marB="45709"/>
                </a:tc>
              </a:tr>
              <a:tr h="380912">
                <a:tc>
                  <a:txBody>
                    <a:bodyPr/>
                    <a:lstStyle/>
                    <a:p>
                      <a:pPr>
                        <a:buNone/>
                      </a:pPr>
                      <a:r>
                        <a:rPr lang="zh-CN" altLang="en-US" sz="1800" dirty="0">
                          <a:solidFill>
                            <a:schemeClr val="tx1"/>
                          </a:solidFill>
                        </a:rPr>
                        <a:t>time.ctime([secs])</a:t>
                      </a:r>
                      <a:endParaRPr lang="zh-CN" altLang="en-US" sz="1800" dirty="0">
                        <a:solidFill>
                          <a:schemeClr val="tx1"/>
                        </a:solidFill>
                      </a:endParaRPr>
                    </a:p>
                  </a:txBody>
                  <a:tcPr marL="88662" marR="88662" marT="45709" marB="45709"/>
                </a:tc>
                <a:tc>
                  <a:txBody>
                    <a:bodyPr/>
                    <a:lstStyle/>
                    <a:p>
                      <a:pPr>
                        <a:buNone/>
                      </a:pPr>
                      <a:r>
                        <a:rPr lang="zh-CN" altLang="en-US" sz="1800" dirty="0"/>
                        <a:t>作用相当于asctime(localtime(secs))，未给参数相当于asctime()</a:t>
                      </a:r>
                      <a:endParaRPr lang="zh-CN" altLang="en-US" sz="1800" dirty="0"/>
                    </a:p>
                  </a:txBody>
                  <a:tcPr marL="88662" marR="88662" marT="45709" marB="45709"/>
                </a:tc>
              </a:tr>
              <a:tr h="469265">
                <a:tc>
                  <a:txBody>
                    <a:bodyPr/>
                    <a:lstStyle/>
                    <a:p>
                      <a:pPr>
                        <a:buNone/>
                      </a:pPr>
                      <a:r>
                        <a:rPr lang="zh-CN" altLang="en-US" sz="1800" dirty="0">
                          <a:solidFill>
                            <a:schemeClr val="tx1"/>
                          </a:solidFill>
                        </a:rPr>
                        <a:t>time.gmtime([secs])</a:t>
                      </a:r>
                      <a:endParaRPr lang="zh-CN" altLang="en-US" sz="1800" dirty="0">
                        <a:solidFill>
                          <a:schemeClr val="tx1"/>
                        </a:solidFill>
                      </a:endParaRPr>
                    </a:p>
                  </a:txBody>
                  <a:tcPr marL="88662" marR="88662" marT="45709" marB="45709"/>
                </a:tc>
                <a:tc>
                  <a:txBody>
                    <a:bodyPr/>
                    <a:lstStyle/>
                    <a:p>
                      <a:pPr>
                        <a:buNone/>
                      </a:pPr>
                      <a:r>
                        <a:rPr lang="zh-CN" altLang="en-US" sz="1800" dirty="0"/>
                        <a:t>接收时间辍（1970纪元后经过的浮点秒数）并返回格林威治天文时间下的时间元组t。</a:t>
                      </a:r>
                      <a:endParaRPr lang="zh-CN" altLang="en-US" sz="1800" dirty="0"/>
                    </a:p>
                  </a:txBody>
                  <a:tcPr marL="88662" marR="88662" marT="45709" marB="45709"/>
                </a:tc>
              </a:tr>
              <a:tr h="380912">
                <a:tc>
                  <a:txBody>
                    <a:bodyPr/>
                    <a:lstStyle/>
                    <a:p>
                      <a:pPr>
                        <a:buNone/>
                      </a:pPr>
                      <a:r>
                        <a:rPr lang="en-US" altLang="zh-CN" sz="1800" dirty="0" err="1">
                          <a:solidFill>
                            <a:srgbClr val="FF0000"/>
                          </a:solidFill>
                        </a:rPr>
                        <a:t>time.localtime</a:t>
                      </a:r>
                      <a:r>
                        <a:rPr lang="en-US" altLang="zh-CN" sz="1800" dirty="0">
                          <a:solidFill>
                            <a:srgbClr val="FF0000"/>
                          </a:solidFill>
                        </a:rPr>
                        <a:t>([secs])</a:t>
                      </a:r>
                      <a:endParaRPr lang="en-US" altLang="zh-CN" sz="1800" dirty="0">
                        <a:solidFill>
                          <a:srgbClr val="FF0000"/>
                        </a:solidFill>
                      </a:endParaRPr>
                    </a:p>
                  </a:txBody>
                  <a:tcPr marL="88662" marR="88662" marT="45709" marB="45709"/>
                </a:tc>
                <a:tc>
                  <a:txBody>
                    <a:bodyPr/>
                    <a:lstStyle/>
                    <a:p>
                      <a:pPr>
                        <a:buNone/>
                      </a:pPr>
                      <a:r>
                        <a:rPr lang="zh-CN" altLang="en-US" sz="1800" dirty="0"/>
                        <a:t>接收时间辍（1970纪元后经过的浮点秒数）并返回当地时间下的时间元组t</a:t>
                      </a:r>
                      <a:endParaRPr lang="zh-CN" altLang="en-US" sz="1800" dirty="0"/>
                    </a:p>
                  </a:txBody>
                  <a:tcPr marL="88662" marR="88662" marT="45709" marB="45709"/>
                </a:tc>
              </a:tr>
              <a:tr h="380912">
                <a:tc>
                  <a:txBody>
                    <a:bodyPr/>
                    <a:lstStyle/>
                    <a:p>
                      <a:pPr>
                        <a:buNone/>
                      </a:pPr>
                      <a:r>
                        <a:rPr lang="zh-CN" altLang="en-US" sz="1800" dirty="0">
                          <a:solidFill>
                            <a:srgbClr val="FF0000"/>
                          </a:solidFill>
                        </a:rPr>
                        <a:t>time.mktime(tupletime)</a:t>
                      </a:r>
                      <a:endParaRPr lang="zh-CN" altLang="en-US" sz="1800" dirty="0">
                        <a:solidFill>
                          <a:srgbClr val="FF0000"/>
                        </a:solidFill>
                      </a:endParaRPr>
                    </a:p>
                  </a:txBody>
                  <a:tcPr marL="88662" marR="88662" marT="45709" marB="45709"/>
                </a:tc>
                <a:tc>
                  <a:txBody>
                    <a:bodyPr/>
                    <a:lstStyle/>
                    <a:p>
                      <a:pPr>
                        <a:buNone/>
                      </a:pPr>
                      <a:r>
                        <a:rPr lang="zh-CN" altLang="en-US" sz="1800" dirty="0"/>
                        <a:t>接受时间元组并返回时间辍</a:t>
                      </a:r>
                      <a:endParaRPr lang="zh-CN" altLang="en-US" sz="1800" dirty="0"/>
                    </a:p>
                  </a:txBody>
                  <a:tcPr marL="88662" marR="88662" marT="45709" marB="45709"/>
                </a:tc>
              </a:tr>
              <a:tr h="380912">
                <a:tc>
                  <a:txBody>
                    <a:bodyPr/>
                    <a:lstStyle/>
                    <a:p>
                      <a:pPr>
                        <a:buNone/>
                      </a:pPr>
                      <a:r>
                        <a:rPr lang="zh-CN" altLang="en-US" sz="1800" dirty="0">
                          <a:solidFill>
                            <a:srgbClr val="FF0000"/>
                          </a:solidFill>
                        </a:rPr>
                        <a:t>time.sleep(secs)</a:t>
                      </a:r>
                      <a:endParaRPr lang="zh-CN" altLang="en-US" sz="1800" dirty="0">
                        <a:solidFill>
                          <a:srgbClr val="FF0000"/>
                        </a:solidFill>
                      </a:endParaRPr>
                    </a:p>
                  </a:txBody>
                  <a:tcPr marL="88662" marR="88662" marT="45709" marB="45709"/>
                </a:tc>
                <a:tc>
                  <a:txBody>
                    <a:bodyPr/>
                    <a:lstStyle/>
                    <a:p>
                      <a:pPr>
                        <a:buNone/>
                      </a:pPr>
                      <a:r>
                        <a:rPr lang="zh-CN" altLang="en-US" sz="1800" dirty="0"/>
                        <a:t>推迟调用线程的运行，secs指秒数。</a:t>
                      </a:r>
                      <a:endParaRPr lang="zh-CN" altLang="en-US" sz="1800" dirty="0"/>
                    </a:p>
                  </a:txBody>
                  <a:tcPr marL="88662" marR="88662" marT="45709" marB="45709"/>
                </a:tc>
              </a:tr>
              <a:tr h="639932">
                <a:tc>
                  <a:txBody>
                    <a:bodyPr/>
                    <a:lstStyle/>
                    <a:p>
                      <a:pPr>
                        <a:buNone/>
                      </a:pPr>
                      <a:r>
                        <a:rPr lang="zh-CN" altLang="en-US" sz="1800" dirty="0">
                          <a:solidFill>
                            <a:srgbClr val="FF0000"/>
                          </a:solidFill>
                        </a:rPr>
                        <a:t>time.strftime(fmt[,tupletime])</a:t>
                      </a:r>
                      <a:endParaRPr lang="zh-CN" altLang="en-US" sz="1800" dirty="0">
                        <a:solidFill>
                          <a:srgbClr val="FF0000"/>
                        </a:solidFill>
                      </a:endParaRPr>
                    </a:p>
                  </a:txBody>
                  <a:tcPr marL="88662" marR="88662" marT="45709" marB="45709"/>
                </a:tc>
                <a:tc>
                  <a:txBody>
                    <a:bodyPr/>
                    <a:lstStyle/>
                    <a:p>
                      <a:pPr>
                        <a:buNone/>
                      </a:pPr>
                      <a:r>
                        <a:rPr lang="zh-CN" altLang="en-US" sz="1800" dirty="0"/>
                        <a:t>接收以时间元组，并返回指定格式可读字符串表示的当地时间，格式由fmt决定。</a:t>
                      </a:r>
                      <a:endParaRPr lang="zh-CN" altLang="en-US" sz="1800" dirty="0"/>
                    </a:p>
                  </a:txBody>
                  <a:tcPr marL="88662" marR="88662" marT="45709" marB="45709"/>
                </a:tc>
              </a:tr>
              <a:tr h="639932">
                <a:tc>
                  <a:txBody>
                    <a:bodyPr/>
                    <a:lstStyle/>
                    <a:p>
                      <a:pPr>
                        <a:buNone/>
                      </a:pPr>
                      <a:r>
                        <a:rPr lang="zh-CN" altLang="en-US" sz="1800" dirty="0">
                          <a:solidFill>
                            <a:srgbClr val="FF0000"/>
                          </a:solidFill>
                        </a:rPr>
                        <a:t>time.strptime(str,fmt=</a:t>
                      </a:r>
                      <a:r>
                        <a:rPr lang="en-US" altLang="zh-CN" sz="1800" dirty="0" err="1">
                          <a:solidFill>
                            <a:srgbClr val="FF0000"/>
                          </a:solidFill>
                        </a:rPr>
                        <a:t>fmt_str</a:t>
                      </a:r>
                      <a:r>
                        <a:rPr lang="zh-CN" altLang="en-US" sz="1800" dirty="0">
                          <a:solidFill>
                            <a:srgbClr val="FF0000"/>
                          </a:solidFill>
                        </a:rPr>
                        <a:t>)</a:t>
                      </a:r>
                      <a:endParaRPr lang="zh-CN" altLang="en-US" sz="1800" dirty="0">
                        <a:solidFill>
                          <a:srgbClr val="FF0000"/>
                        </a:solidFill>
                      </a:endParaRPr>
                    </a:p>
                  </a:txBody>
                  <a:tcPr marL="88662" marR="88662" marT="45709" marB="45709"/>
                </a:tc>
                <a:tc>
                  <a:txBody>
                    <a:bodyPr/>
                    <a:lstStyle/>
                    <a:p>
                      <a:pPr>
                        <a:buNone/>
                      </a:pPr>
                      <a:r>
                        <a:rPr lang="zh-CN" altLang="en-US" sz="1800" dirty="0"/>
                        <a:t>根据fmt的格式把一个时间字符串解析为时间元组</a:t>
                      </a:r>
                      <a:r>
                        <a:rPr lang="en-US" altLang="zh-CN" sz="1800" dirty="0"/>
                        <a:t>,</a:t>
                      </a:r>
                      <a:r>
                        <a:rPr lang="en-US" altLang="zh-CN" sz="1800" dirty="0" err="1"/>
                        <a:t>str</a:t>
                      </a:r>
                      <a:r>
                        <a:rPr lang="zh-CN" altLang="en-US" sz="1800" dirty="0"/>
                        <a:t>需要和</a:t>
                      </a:r>
                      <a:r>
                        <a:rPr lang="en-US" altLang="zh-CN" sz="1800" dirty="0" err="1"/>
                        <a:t>fmt</a:t>
                      </a:r>
                      <a:r>
                        <a:rPr lang="zh-CN" altLang="en-US" sz="1800" dirty="0"/>
                        <a:t>一一对应</a:t>
                      </a:r>
                      <a:r>
                        <a:rPr lang="en-US" altLang="zh-CN" sz="1800" dirty="0"/>
                        <a:t>,</a:t>
                      </a:r>
                      <a:r>
                        <a:rPr lang="zh-CN" altLang="en-US" sz="1800" dirty="0"/>
                        <a:t>如</a:t>
                      </a:r>
                      <a:r>
                        <a:rPr lang="en-US" altLang="zh-CN" sz="1800" dirty="0" err="1"/>
                        <a:t>strptime</a:t>
                      </a:r>
                      <a:r>
                        <a:rPr lang="en-US" altLang="zh-CN" sz="1800" dirty="0"/>
                        <a:t>(‘20 3’,“%d %m”)%d</a:t>
                      </a:r>
                      <a:r>
                        <a:rPr lang="zh-CN" altLang="en-US" sz="1800" dirty="0"/>
                        <a:t>表示一个月第几天</a:t>
                      </a:r>
                      <a:r>
                        <a:rPr lang="en-US" altLang="zh-CN" sz="1800" dirty="0"/>
                        <a:t>,%m</a:t>
                      </a:r>
                      <a:r>
                        <a:rPr lang="zh-CN" altLang="en-US" sz="1800" dirty="0"/>
                        <a:t>表示一年的第几个月</a:t>
                      </a:r>
                      <a:endParaRPr lang="zh-CN" altLang="en-US" sz="1800" dirty="0"/>
                    </a:p>
                  </a:txBody>
                  <a:tcPr marL="88662" marR="88662" marT="45709" marB="45709"/>
                </a:tc>
              </a:tr>
              <a:tr h="380912">
                <a:tc>
                  <a:txBody>
                    <a:bodyPr/>
                    <a:lstStyle/>
                    <a:p>
                      <a:pPr>
                        <a:buNone/>
                      </a:pPr>
                      <a:r>
                        <a:rPr lang="zh-CN" altLang="en-US" sz="1800" dirty="0">
                          <a:solidFill>
                            <a:srgbClr val="FF0000"/>
                          </a:solidFill>
                        </a:rPr>
                        <a:t>time.time( )</a:t>
                      </a:r>
                      <a:endParaRPr lang="zh-CN" altLang="en-US" sz="1800" dirty="0">
                        <a:solidFill>
                          <a:srgbClr val="FF0000"/>
                        </a:solidFill>
                      </a:endParaRPr>
                    </a:p>
                  </a:txBody>
                  <a:tcPr marL="88662" marR="88662" marT="45709" marB="45709"/>
                </a:tc>
                <a:tc>
                  <a:txBody>
                    <a:bodyPr/>
                    <a:lstStyle/>
                    <a:p>
                      <a:pPr>
                        <a:buNone/>
                      </a:pPr>
                      <a:r>
                        <a:rPr lang="zh-CN" altLang="en-US" sz="1800" dirty="0"/>
                        <a:t>返回当前时间的时间戳</a:t>
                      </a:r>
                      <a:endParaRPr lang="zh-CN" altLang="en-US" sz="1800" dirty="0"/>
                    </a:p>
                  </a:txBody>
                  <a:tcPr marL="88662" marR="88662" marT="45709" marB="45709"/>
                </a:tc>
              </a:tr>
            </a:tbl>
          </a:graphicData>
        </a:graphic>
      </p:graphicFrame>
      <p:sp>
        <p:nvSpPr>
          <p:cNvPr id="3" name="标题 2"/>
          <p:cNvSpPr>
            <a:spLocks noGrp="1"/>
          </p:cNvSpPr>
          <p:nvPr>
            <p:ph type="title"/>
          </p:nvPr>
        </p:nvSpPr>
        <p:spPr>
          <a:xfrm>
            <a:off x="985837" y="471487"/>
            <a:ext cx="6859588" cy="752475"/>
          </a:xfrm>
        </p:spPr>
        <p:txBody>
          <a:bodyPr/>
          <a:lstStyle/>
          <a:p>
            <a:pPr algn="l"/>
            <a:r>
              <a:rPr lang="en-US" altLang="zh-CN" dirty="0"/>
              <a:t>time</a:t>
            </a:r>
            <a:r>
              <a:rPr lang="zh-CN" altLang="en-US" dirty="0"/>
              <a:t>模块</a:t>
            </a:r>
            <a:r>
              <a:rPr lang="en-US" altLang="zh-CN" dirty="0"/>
              <a:t>-</a:t>
            </a:r>
            <a:r>
              <a:rPr lang="zh-CN" altLang="en-US" dirty="0"/>
              <a:t>常用方法</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54100" y="4397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数组转置与轴对换</a:t>
            </a:r>
            <a:endParaRPr lang="zh-CN" altLang="en-US" dirty="0">
              <a:sym typeface="+mn-ea"/>
            </a:endParaRPr>
          </a:p>
        </p:txBody>
      </p:sp>
      <p:pic>
        <p:nvPicPr>
          <p:cNvPr id="2" name="图片 1"/>
          <p:cNvPicPr>
            <a:picLocks noChangeAspect="1"/>
          </p:cNvPicPr>
          <p:nvPr/>
        </p:nvPicPr>
        <p:blipFill>
          <a:blip r:embed="rId1"/>
          <a:stretch>
            <a:fillRect/>
          </a:stretch>
        </p:blipFill>
        <p:spPr>
          <a:xfrm>
            <a:off x="3432321" y="909303"/>
            <a:ext cx="4967402" cy="2874345"/>
          </a:xfrm>
          <a:prstGeom prst="rect">
            <a:avLst/>
          </a:prstGeom>
        </p:spPr>
      </p:pic>
      <p:pic>
        <p:nvPicPr>
          <p:cNvPr id="4" name="图片 3"/>
          <p:cNvPicPr>
            <a:picLocks noChangeAspect="1"/>
          </p:cNvPicPr>
          <p:nvPr/>
        </p:nvPicPr>
        <p:blipFill>
          <a:blip r:embed="rId2"/>
          <a:stretch>
            <a:fillRect/>
          </a:stretch>
        </p:blipFill>
        <p:spPr>
          <a:xfrm>
            <a:off x="216577" y="3653549"/>
            <a:ext cx="5485452" cy="3173474"/>
          </a:xfrm>
          <a:prstGeom prst="rect">
            <a:avLst/>
          </a:prstGeom>
        </p:spPr>
      </p:pic>
      <p:pic>
        <p:nvPicPr>
          <p:cNvPr id="5" name="图片 4"/>
          <p:cNvPicPr>
            <a:picLocks noChangeAspect="1"/>
          </p:cNvPicPr>
          <p:nvPr/>
        </p:nvPicPr>
        <p:blipFill>
          <a:blip r:embed="rId3"/>
          <a:stretch>
            <a:fillRect/>
          </a:stretch>
        </p:blipFill>
        <p:spPr>
          <a:xfrm>
            <a:off x="6024009" y="3622302"/>
            <a:ext cx="5187255" cy="315936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9500" y="4397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数组转置与轴对换</a:t>
            </a:r>
            <a:endParaRPr lang="zh-CN" altLang="en-US" dirty="0">
              <a:sym typeface="+mn-ea"/>
            </a:endParaRPr>
          </a:p>
        </p:txBody>
      </p:sp>
      <p:pic>
        <p:nvPicPr>
          <p:cNvPr id="6" name="图片 5"/>
          <p:cNvPicPr>
            <a:picLocks noChangeAspect="1"/>
          </p:cNvPicPr>
          <p:nvPr/>
        </p:nvPicPr>
        <p:blipFill>
          <a:blip r:embed="rId1"/>
          <a:stretch>
            <a:fillRect/>
          </a:stretch>
        </p:blipFill>
        <p:spPr>
          <a:xfrm>
            <a:off x="611196" y="983823"/>
            <a:ext cx="5037559" cy="5742246"/>
          </a:xfrm>
          <a:prstGeom prst="rect">
            <a:avLst/>
          </a:prstGeom>
        </p:spPr>
      </p:pic>
      <p:pic>
        <p:nvPicPr>
          <p:cNvPr id="7" name="图片 6"/>
          <p:cNvPicPr>
            <a:picLocks noChangeAspect="1"/>
          </p:cNvPicPr>
          <p:nvPr/>
        </p:nvPicPr>
        <p:blipFill>
          <a:blip r:embed="rId2"/>
          <a:stretch>
            <a:fillRect/>
          </a:stretch>
        </p:blipFill>
        <p:spPr>
          <a:xfrm>
            <a:off x="7175870" y="1701208"/>
            <a:ext cx="3713890" cy="302824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fontScale="92500"/>
          </a:bodyPr>
          <a:lstStyle/>
          <a:p>
            <a:pPr>
              <a:lnSpc>
                <a:spcPct val="150000"/>
              </a:lnSpc>
            </a:pPr>
            <a:r>
              <a:rPr lang="en-US" altLang="zh-CN" dirty="0">
                <a:sym typeface="+mn-ea"/>
              </a:rPr>
              <a:t> </a:t>
            </a:r>
            <a:r>
              <a:rPr lang="zh-CN" altLang="en-US" dirty="0">
                <a:sym typeface="+mn-ea"/>
              </a:rPr>
              <a:t>数组拉伸</a:t>
            </a:r>
            <a:r>
              <a:rPr lang="en-US" altLang="zh-CN" dirty="0" err="1">
                <a:sym typeface="+mn-ea"/>
              </a:rPr>
              <a:t>np.tile</a:t>
            </a:r>
            <a:r>
              <a:rPr lang="zh-CN" altLang="en-US" dirty="0">
                <a:sym typeface="+mn-ea"/>
              </a:rPr>
              <a:t>（</a:t>
            </a:r>
            <a:r>
              <a:rPr lang="en-US" altLang="zh-CN" dirty="0">
                <a:sym typeface="+mn-ea"/>
              </a:rPr>
              <a:t>A</a:t>
            </a:r>
            <a:r>
              <a:rPr lang="zh-CN" altLang="en-US" dirty="0">
                <a:sym typeface="+mn-ea"/>
              </a:rPr>
              <a:t>，</a:t>
            </a:r>
            <a:r>
              <a:rPr lang="en-US" altLang="zh-CN" dirty="0">
                <a:sym typeface="+mn-ea"/>
              </a:rPr>
              <a:t>rep</a:t>
            </a:r>
            <a:r>
              <a:rPr lang="zh-CN" altLang="en-US" dirty="0">
                <a:sym typeface="+mn-ea"/>
              </a:rPr>
              <a:t>）函数可以将数组</a:t>
            </a:r>
            <a:r>
              <a:rPr lang="en-US" altLang="zh-CN" dirty="0">
                <a:sym typeface="+mn-ea"/>
              </a:rPr>
              <a:t>A</a:t>
            </a:r>
            <a:r>
              <a:rPr lang="zh-CN" altLang="en-US" dirty="0">
                <a:sym typeface="+mn-ea"/>
              </a:rPr>
              <a:t>进行拉伸，沿着</a:t>
            </a:r>
            <a:r>
              <a:rPr lang="en-US" altLang="zh-CN" dirty="0">
                <a:sym typeface="+mn-ea"/>
              </a:rPr>
              <a:t>A</a:t>
            </a:r>
            <a:r>
              <a:rPr lang="zh-CN" altLang="en-US" dirty="0">
                <a:sym typeface="+mn-ea"/>
              </a:rPr>
              <a:t>的维度重复</a:t>
            </a:r>
            <a:r>
              <a:rPr lang="en-US" altLang="zh-CN" dirty="0">
                <a:sym typeface="+mn-ea"/>
              </a:rPr>
              <a:t>rep</a:t>
            </a:r>
            <a:r>
              <a:rPr lang="zh-CN" altLang="en-US" dirty="0">
                <a:sym typeface="+mn-ea"/>
              </a:rPr>
              <a:t>次</a:t>
            </a:r>
            <a:endParaRPr lang="en-US" altLang="zh-CN" dirty="0">
              <a:sym typeface="+mn-ea"/>
            </a:endParaRPr>
          </a:p>
          <a:p>
            <a:pPr>
              <a:lnSpc>
                <a:spcPct val="150000"/>
              </a:lnSpc>
            </a:pPr>
            <a:r>
              <a:rPr lang="en-US" altLang="zh-CN" dirty="0">
                <a:sym typeface="+mn-ea"/>
              </a:rPr>
              <a:t> </a:t>
            </a:r>
            <a:r>
              <a:rPr lang="zh-CN" altLang="en-US" dirty="0">
                <a:sym typeface="+mn-ea"/>
              </a:rPr>
              <a:t>对于</a:t>
            </a:r>
            <a:r>
              <a:rPr lang="en-US" altLang="zh-CN" dirty="0" err="1">
                <a:sym typeface="+mn-ea"/>
              </a:rPr>
              <a:t>ndarray</a:t>
            </a:r>
            <a:r>
              <a:rPr lang="zh-CN" altLang="en-US" dirty="0">
                <a:sym typeface="+mn-ea"/>
              </a:rPr>
              <a:t>数组而言，多个数组可以执行合并操作，合并的方式有多种。</a:t>
            </a:r>
            <a:endParaRPr lang="en-US" altLang="zh-CN" dirty="0">
              <a:sym typeface="+mn-ea"/>
            </a:endParaRPr>
          </a:p>
          <a:p>
            <a:pPr marL="0" indent="0">
              <a:lnSpc>
                <a:spcPct val="150000"/>
              </a:lnSpc>
              <a:buNone/>
            </a:pPr>
            <a:r>
              <a:rPr lang="en-US" altLang="zh-CN" dirty="0">
                <a:sym typeface="+mn-ea"/>
              </a:rPr>
              <a:t>  Stack(</a:t>
            </a:r>
            <a:r>
              <a:rPr lang="en-US" altLang="zh-CN" dirty="0" err="1"/>
              <a:t>arrays,axis</a:t>
            </a:r>
            <a:r>
              <a:rPr lang="en-US" altLang="zh-CN" dirty="0"/>
              <a:t>=0</a:t>
            </a:r>
            <a:r>
              <a:rPr lang="en-US" altLang="zh-CN" dirty="0">
                <a:sym typeface="+mn-ea"/>
              </a:rPr>
              <a:t>):</a:t>
            </a:r>
            <a:r>
              <a:rPr lang="zh-CN" altLang="en-US" dirty="0"/>
              <a:t>沿着新的轴加入一系列数组</a:t>
            </a:r>
            <a:endParaRPr lang="en-US" altLang="zh-CN" dirty="0"/>
          </a:p>
          <a:p>
            <a:pPr marL="0" indent="0">
              <a:lnSpc>
                <a:spcPct val="150000"/>
              </a:lnSpc>
              <a:buNone/>
            </a:pPr>
            <a:r>
              <a:rPr lang="en-US" altLang="zh-CN" dirty="0">
                <a:sym typeface="+mn-ea"/>
              </a:rPr>
              <a:t>  </a:t>
            </a:r>
            <a:r>
              <a:rPr lang="en-US" altLang="zh-CN" dirty="0" err="1"/>
              <a:t>vstack</a:t>
            </a:r>
            <a:r>
              <a:rPr lang="zh-CN" altLang="en-US" dirty="0"/>
              <a:t>（）：堆栈数组垂直顺序（行）</a:t>
            </a:r>
            <a:endParaRPr lang="zh-CN" altLang="en-US" dirty="0"/>
          </a:p>
          <a:p>
            <a:pPr marL="0" indent="0">
              <a:lnSpc>
                <a:spcPct val="150000"/>
              </a:lnSpc>
              <a:buNone/>
            </a:pPr>
            <a:r>
              <a:rPr lang="en-US" altLang="zh-CN" dirty="0">
                <a:sym typeface="+mn-ea"/>
              </a:rPr>
              <a:t>  </a:t>
            </a:r>
            <a:r>
              <a:rPr lang="en-US" altLang="zh-CN" dirty="0" err="1"/>
              <a:t>hstack</a:t>
            </a:r>
            <a:r>
              <a:rPr lang="zh-CN" altLang="en-US" dirty="0"/>
              <a:t>（）：堆栈数组水平顺序（列）。</a:t>
            </a:r>
            <a:endParaRPr lang="zh-CN" altLang="en-US" dirty="0"/>
          </a:p>
          <a:p>
            <a:pPr marL="0" indent="0">
              <a:lnSpc>
                <a:spcPct val="150000"/>
              </a:lnSpc>
              <a:buNone/>
            </a:pPr>
            <a:endParaRPr lang="en-US" altLang="zh-CN" dirty="0">
              <a:sym typeface="+mn-ea"/>
            </a:endParaRPr>
          </a:p>
          <a:p>
            <a:pPr marL="0" indent="0">
              <a:lnSpc>
                <a:spcPct val="150000"/>
              </a:lnSpc>
              <a:buNone/>
            </a:pPr>
            <a:endParaRPr lang="zh-CN" altLang="en-US" dirty="0"/>
          </a:p>
        </p:txBody>
      </p:sp>
      <p:sp>
        <p:nvSpPr>
          <p:cNvPr id="3" name="标题 2"/>
          <p:cNvSpPr>
            <a:spLocks noGrp="1"/>
          </p:cNvSpPr>
          <p:nvPr>
            <p:ph type="title"/>
          </p:nvPr>
        </p:nvSpPr>
        <p:spPr>
          <a:xfrm>
            <a:off x="1066800" y="4524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数组拉伸与合并</a:t>
            </a:r>
            <a:endParaRPr lang="zh-CN" altLang="en-US" dirty="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66800" y="4524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数组拉伸与合并</a:t>
            </a:r>
            <a:endParaRPr lang="zh-CN" altLang="en-US" dirty="0">
              <a:sym typeface="+mn-ea"/>
            </a:endParaRPr>
          </a:p>
        </p:txBody>
      </p:sp>
      <p:pic>
        <p:nvPicPr>
          <p:cNvPr id="2" name="图片 1"/>
          <p:cNvPicPr>
            <a:picLocks noChangeAspect="1"/>
          </p:cNvPicPr>
          <p:nvPr/>
        </p:nvPicPr>
        <p:blipFill>
          <a:blip r:embed="rId1"/>
          <a:stretch>
            <a:fillRect/>
          </a:stretch>
        </p:blipFill>
        <p:spPr>
          <a:xfrm>
            <a:off x="624659" y="1014495"/>
            <a:ext cx="5351811" cy="5008991"/>
          </a:xfrm>
          <a:prstGeom prst="rect">
            <a:avLst/>
          </a:prstGeom>
        </p:spPr>
      </p:pic>
      <p:pic>
        <p:nvPicPr>
          <p:cNvPr id="5" name="图片 4"/>
          <p:cNvPicPr>
            <a:picLocks noChangeAspect="1"/>
          </p:cNvPicPr>
          <p:nvPr/>
        </p:nvPicPr>
        <p:blipFill>
          <a:blip r:embed="rId2"/>
          <a:stretch>
            <a:fillRect/>
          </a:stretch>
        </p:blipFill>
        <p:spPr>
          <a:xfrm>
            <a:off x="6527948" y="986308"/>
            <a:ext cx="3628934" cy="491402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66800" y="4397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数组拉伸与合并</a:t>
            </a:r>
            <a:endParaRPr lang="zh-CN" altLang="en-US" dirty="0">
              <a:sym typeface="+mn-ea"/>
            </a:endParaRPr>
          </a:p>
        </p:txBody>
      </p:sp>
      <p:pic>
        <p:nvPicPr>
          <p:cNvPr id="6" name="图片 5"/>
          <p:cNvPicPr>
            <a:picLocks noChangeAspect="1"/>
          </p:cNvPicPr>
          <p:nvPr/>
        </p:nvPicPr>
        <p:blipFill>
          <a:blip r:embed="rId1"/>
          <a:stretch>
            <a:fillRect/>
          </a:stretch>
        </p:blipFill>
        <p:spPr>
          <a:xfrm>
            <a:off x="1632537" y="1125278"/>
            <a:ext cx="4181992" cy="5152948"/>
          </a:xfrm>
          <a:prstGeom prst="rect">
            <a:avLst/>
          </a:prstGeom>
        </p:spPr>
      </p:pic>
      <p:pic>
        <p:nvPicPr>
          <p:cNvPr id="7" name="图片 6"/>
          <p:cNvPicPr>
            <a:picLocks noChangeAspect="1"/>
          </p:cNvPicPr>
          <p:nvPr/>
        </p:nvPicPr>
        <p:blipFill>
          <a:blip r:embed="rId2"/>
          <a:stretch>
            <a:fillRect/>
          </a:stretch>
        </p:blipFill>
        <p:spPr>
          <a:xfrm>
            <a:off x="6096000" y="1341251"/>
            <a:ext cx="3456775" cy="335202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lstStyle/>
          <a:p>
            <a:pPr>
              <a:lnSpc>
                <a:spcPct val="150000"/>
              </a:lnSpc>
            </a:pPr>
            <a:r>
              <a:rPr lang="en-US" altLang="zh-CN" dirty="0"/>
              <a:t> </a:t>
            </a:r>
            <a:r>
              <a:rPr lang="en-US" altLang="zh-CN" b="1" dirty="0" err="1">
                <a:solidFill>
                  <a:srgbClr val="00B050"/>
                </a:solidFill>
              </a:rPr>
              <a:t>ufunc</a:t>
            </a:r>
            <a:r>
              <a:rPr lang="zh-CN" altLang="en-US" b="1" dirty="0">
                <a:solidFill>
                  <a:srgbClr val="00B050"/>
                </a:solidFill>
              </a:rPr>
              <a:t>：</a:t>
            </a:r>
            <a:r>
              <a:rPr lang="en-US" altLang="zh-CN" dirty="0" err="1"/>
              <a:t>numpy</a:t>
            </a:r>
            <a:r>
              <a:rPr lang="zh-CN" altLang="en-US" dirty="0"/>
              <a:t>模块中对</a:t>
            </a:r>
            <a:r>
              <a:rPr lang="en-US" altLang="zh-CN" dirty="0" err="1"/>
              <a:t>ndarray</a:t>
            </a:r>
            <a:r>
              <a:rPr lang="zh-CN" altLang="en-US" dirty="0"/>
              <a:t>中数据进行快速元素级运算的函数，也可以看做是简单的函数</a:t>
            </a:r>
            <a:r>
              <a:rPr lang="en-US" altLang="zh-CN" dirty="0"/>
              <a:t>(</a:t>
            </a:r>
            <a:r>
              <a:rPr lang="zh-CN" altLang="en-US" dirty="0"/>
              <a:t>接受一个或多个标量值，并产生一个或多个标量值</a:t>
            </a:r>
            <a:r>
              <a:rPr lang="en-US" altLang="zh-CN" dirty="0"/>
              <a:t>)</a:t>
            </a:r>
            <a:r>
              <a:rPr lang="zh-CN" altLang="en-US" dirty="0"/>
              <a:t>的矢量化包装器。</a:t>
            </a:r>
            <a:endParaRPr lang="zh-CN" altLang="en-US" dirty="0"/>
          </a:p>
          <a:p>
            <a:pPr>
              <a:lnSpc>
                <a:spcPct val="150000"/>
              </a:lnSpc>
            </a:pPr>
            <a:r>
              <a:rPr lang="zh-CN" altLang="en-US" dirty="0"/>
              <a:t> 主要包括一元函数和二元函数</a:t>
            </a:r>
            <a:endParaRPr lang="zh-CN" altLang="en-US" dirty="0"/>
          </a:p>
        </p:txBody>
      </p:sp>
      <p:sp>
        <p:nvSpPr>
          <p:cNvPr id="3" name="标题 2"/>
          <p:cNvSpPr>
            <a:spLocks noGrp="1"/>
          </p:cNvSpPr>
          <p:nvPr>
            <p:ph type="title"/>
          </p:nvPr>
        </p:nvSpPr>
        <p:spPr>
          <a:xfrm>
            <a:off x="1104900" y="4397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通用函数</a:t>
            </a:r>
            <a:r>
              <a:rPr lang="en-US" altLang="zh-CN" dirty="0">
                <a:sym typeface="+mn-ea"/>
              </a:rPr>
              <a:t>/</a:t>
            </a:r>
            <a:r>
              <a:rPr lang="zh-CN" altLang="en-US" dirty="0">
                <a:sym typeface="+mn-ea"/>
              </a:rPr>
              <a:t>常用函数</a:t>
            </a:r>
            <a:endParaRPr lang="zh-CN" altLang="en-US" dirty="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9500" y="4524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通用函数</a:t>
            </a:r>
            <a:r>
              <a:rPr lang="en-US" altLang="zh-CN" dirty="0">
                <a:sym typeface="+mn-ea"/>
              </a:rPr>
              <a:t>/</a:t>
            </a:r>
            <a:r>
              <a:rPr lang="zh-CN" altLang="en-US" dirty="0">
                <a:sym typeface="+mn-ea"/>
              </a:rPr>
              <a:t>常用函数</a:t>
            </a:r>
            <a:r>
              <a:rPr lang="en-US" altLang="zh-CN" dirty="0">
                <a:sym typeface="+mn-ea"/>
              </a:rPr>
              <a:t>(</a:t>
            </a:r>
            <a:r>
              <a:rPr lang="zh-CN" altLang="en-US" dirty="0">
                <a:sym typeface="+mn-ea"/>
              </a:rPr>
              <a:t>一元函数</a:t>
            </a:r>
            <a:r>
              <a:rPr lang="en-US" altLang="zh-CN" dirty="0">
                <a:sym typeface="+mn-ea"/>
              </a:rPr>
              <a:t>)</a:t>
            </a:r>
            <a:endParaRPr lang="en-US" altLang="zh-CN" dirty="0">
              <a:sym typeface="+mn-ea"/>
            </a:endParaRPr>
          </a:p>
        </p:txBody>
      </p:sp>
      <p:graphicFrame>
        <p:nvGraphicFramePr>
          <p:cNvPr id="2" name="表格 1"/>
          <p:cNvGraphicFramePr/>
          <p:nvPr/>
        </p:nvGraphicFramePr>
        <p:xfrm>
          <a:off x="562146" y="1014495"/>
          <a:ext cx="11067393" cy="5486180"/>
        </p:xfrm>
        <a:graphic>
          <a:graphicData uri="http://schemas.openxmlformats.org/drawingml/2006/table">
            <a:tbl>
              <a:tblPr firstRow="1" bandRow="1">
                <a:tableStyleId>{00A15C55-8517-42AA-B614-E9B94910E393}</a:tableStyleId>
              </a:tblPr>
              <a:tblGrid>
                <a:gridCol w="1597290"/>
                <a:gridCol w="7110989"/>
                <a:gridCol w="2359114"/>
              </a:tblGrid>
              <a:tr h="396148">
                <a:tc>
                  <a:txBody>
                    <a:bodyPr/>
                    <a:lstStyle/>
                    <a:p>
                      <a:pPr>
                        <a:buNone/>
                      </a:pPr>
                      <a:r>
                        <a:rPr lang="zh-CN" altLang="en-US" sz="2000"/>
                        <a:t>一元</a:t>
                      </a:r>
                      <a:r>
                        <a:rPr lang="en-US" altLang="zh-CN" sz="2000"/>
                        <a:t>ufunc</a:t>
                      </a:r>
                      <a:endParaRPr lang="en-US" altLang="zh-CN" sz="2000"/>
                    </a:p>
                  </a:txBody>
                  <a:tcPr marL="91419" marR="91419" marT="45709" marB="45709"/>
                </a:tc>
                <a:tc>
                  <a:txBody>
                    <a:bodyPr/>
                    <a:lstStyle/>
                    <a:p>
                      <a:pPr>
                        <a:buNone/>
                      </a:pPr>
                      <a:r>
                        <a:rPr lang="zh-CN" altLang="en-US" sz="2000"/>
                        <a:t>描述</a:t>
                      </a:r>
                      <a:endParaRPr lang="zh-CN" altLang="en-US" sz="2000"/>
                    </a:p>
                  </a:txBody>
                  <a:tcPr marL="91419" marR="91419" marT="45709" marB="45709"/>
                </a:tc>
                <a:tc>
                  <a:txBody>
                    <a:bodyPr/>
                    <a:lstStyle/>
                    <a:p>
                      <a:pPr>
                        <a:buNone/>
                      </a:pPr>
                      <a:r>
                        <a:rPr lang="zh-CN" altLang="en-US" sz="2000"/>
                        <a:t>调用方式</a:t>
                      </a:r>
                      <a:endParaRPr lang="zh-CN" altLang="en-US" sz="2000"/>
                    </a:p>
                  </a:txBody>
                  <a:tcPr marL="91419" marR="91419" marT="45709" marB="45709"/>
                </a:tc>
              </a:tr>
              <a:tr h="700878">
                <a:tc>
                  <a:txBody>
                    <a:bodyPr/>
                    <a:lstStyle/>
                    <a:p>
                      <a:pPr>
                        <a:buNone/>
                      </a:pPr>
                      <a:r>
                        <a:rPr lang="en-US" altLang="zh-CN" sz="2000" dirty="0"/>
                        <a:t>abs, </a:t>
                      </a:r>
                      <a:r>
                        <a:rPr lang="en-US" altLang="zh-CN" sz="2000" dirty="0" err="1"/>
                        <a:t>fabs</a:t>
                      </a:r>
                      <a:endParaRPr lang="en-US" altLang="zh-CN" sz="2000" dirty="0"/>
                    </a:p>
                  </a:txBody>
                  <a:tcPr marL="91419" marR="91419" marT="45709" marB="45709"/>
                </a:tc>
                <a:tc>
                  <a:txBody>
                    <a:bodyPr/>
                    <a:lstStyle/>
                    <a:p>
                      <a:pPr>
                        <a:buNone/>
                      </a:pPr>
                      <a:r>
                        <a:rPr lang="zh-CN" altLang="en-US" sz="2000" dirty="0"/>
                        <a:t>计算整数、浮点数或者复数的绝对值，对于非复数，可以使用更快的</a:t>
                      </a:r>
                      <a:r>
                        <a:rPr lang="en-US" altLang="zh-CN" sz="2000" dirty="0" err="1"/>
                        <a:t>fabs</a:t>
                      </a:r>
                      <a:endParaRPr lang="en-US" altLang="zh-CN" sz="2000" dirty="0"/>
                    </a:p>
                  </a:txBody>
                  <a:tcPr marL="91419" marR="91419" marT="45709" marB="45709"/>
                </a:tc>
                <a:tc>
                  <a:txBody>
                    <a:bodyPr/>
                    <a:lstStyle/>
                    <a:p>
                      <a:pPr>
                        <a:buNone/>
                      </a:pPr>
                      <a:r>
                        <a:rPr lang="en-US" altLang="zh-CN" sz="2000" dirty="0" err="1"/>
                        <a:t>np.abs</a:t>
                      </a:r>
                      <a:r>
                        <a:rPr lang="en-US" altLang="zh-CN" sz="2000" dirty="0"/>
                        <a:t>(</a:t>
                      </a:r>
                      <a:r>
                        <a:rPr lang="en-US" altLang="zh-CN" sz="2000" dirty="0" err="1"/>
                        <a:t>arr</a:t>
                      </a:r>
                      <a:r>
                        <a:rPr lang="en-US" altLang="zh-CN" sz="2000" dirty="0"/>
                        <a:t>)</a:t>
                      </a:r>
                      <a:endParaRPr lang="en-US" altLang="zh-CN" sz="2000" dirty="0"/>
                    </a:p>
                    <a:p>
                      <a:pPr>
                        <a:buNone/>
                      </a:pPr>
                      <a:r>
                        <a:rPr lang="en-US" altLang="zh-CN" sz="2000" dirty="0" err="1"/>
                        <a:t>np.fabs</a:t>
                      </a:r>
                      <a:r>
                        <a:rPr lang="en-US" altLang="zh-CN" sz="2000" dirty="0"/>
                        <a:t>(</a:t>
                      </a:r>
                      <a:r>
                        <a:rPr lang="en-US" altLang="zh-CN" sz="2000" dirty="0" err="1"/>
                        <a:t>arr</a:t>
                      </a:r>
                      <a:r>
                        <a:rPr lang="en-US" altLang="zh-CN" sz="2000" dirty="0"/>
                        <a:t>)</a:t>
                      </a:r>
                      <a:endParaRPr lang="en-US" altLang="zh-CN" sz="2000" dirty="0"/>
                    </a:p>
                  </a:txBody>
                  <a:tcPr marL="91419" marR="91419" marT="45709" marB="45709"/>
                </a:tc>
              </a:tr>
              <a:tr h="700878">
                <a:tc>
                  <a:txBody>
                    <a:bodyPr/>
                    <a:lstStyle/>
                    <a:p>
                      <a:pPr>
                        <a:buNone/>
                      </a:pPr>
                      <a:r>
                        <a:rPr lang="en-US" altLang="zh-CN" sz="2000" dirty="0" err="1"/>
                        <a:t>sqrt</a:t>
                      </a:r>
                      <a:endParaRPr lang="en-US" altLang="zh-CN" sz="2000" dirty="0"/>
                    </a:p>
                  </a:txBody>
                  <a:tcPr marL="91419" marR="91419" marT="45709" marB="45709"/>
                </a:tc>
                <a:tc>
                  <a:txBody>
                    <a:bodyPr/>
                    <a:lstStyle/>
                    <a:p>
                      <a:pPr>
                        <a:buNone/>
                      </a:pPr>
                      <a:r>
                        <a:rPr lang="zh-CN" altLang="en-US" sz="2000" dirty="0"/>
                        <a:t>计算各个元素的平方根，相当于</a:t>
                      </a:r>
                      <a:r>
                        <a:rPr lang="en-US" altLang="zh-CN" sz="2000" dirty="0" err="1"/>
                        <a:t>arr</a:t>
                      </a:r>
                      <a:r>
                        <a:rPr lang="en-US" altLang="zh-CN" sz="2000" dirty="0"/>
                        <a:t> ** 0.5</a:t>
                      </a:r>
                      <a:r>
                        <a:rPr lang="zh-CN" altLang="en-US" sz="2000" dirty="0"/>
                        <a:t>， 要求</a:t>
                      </a:r>
                      <a:r>
                        <a:rPr lang="en-US" altLang="zh-CN" sz="2000" dirty="0" err="1"/>
                        <a:t>arr</a:t>
                      </a:r>
                      <a:r>
                        <a:rPr lang="zh-CN" altLang="en-US" sz="2000" dirty="0"/>
                        <a:t>的每个元素必须是非负数</a:t>
                      </a:r>
                      <a:endParaRPr lang="zh-CN" altLang="en-US" sz="2000" dirty="0"/>
                    </a:p>
                  </a:txBody>
                  <a:tcPr marL="91419" marR="91419" marT="45709" marB="45709"/>
                </a:tc>
                <a:tc>
                  <a:txBody>
                    <a:bodyPr/>
                    <a:lstStyle/>
                    <a:p>
                      <a:pPr>
                        <a:buNone/>
                      </a:pPr>
                      <a:r>
                        <a:rPr lang="en-US" altLang="zh-CN" sz="2000"/>
                        <a:t>np.sqrt(arr)</a:t>
                      </a:r>
                      <a:endParaRPr lang="en-US" altLang="zh-CN" sz="2000"/>
                    </a:p>
                  </a:txBody>
                  <a:tcPr marL="91419" marR="91419" marT="45709" marB="45709"/>
                </a:tc>
              </a:tr>
              <a:tr h="396148">
                <a:tc>
                  <a:txBody>
                    <a:bodyPr/>
                    <a:lstStyle/>
                    <a:p>
                      <a:pPr>
                        <a:buNone/>
                      </a:pPr>
                      <a:r>
                        <a:rPr lang="en-US" altLang="zh-CN" sz="2000" dirty="0"/>
                        <a:t>square</a:t>
                      </a:r>
                      <a:endParaRPr lang="en-US" altLang="zh-CN" sz="2000" dirty="0"/>
                    </a:p>
                  </a:txBody>
                  <a:tcPr marL="91419" marR="91419" marT="45709" marB="45709"/>
                </a:tc>
                <a:tc>
                  <a:txBody>
                    <a:bodyPr/>
                    <a:lstStyle/>
                    <a:p>
                      <a:pPr>
                        <a:buNone/>
                      </a:pPr>
                      <a:r>
                        <a:rPr lang="zh-CN" altLang="en-US" sz="2000" dirty="0"/>
                        <a:t>计算各个元素的平方，相当于</a:t>
                      </a:r>
                      <a:r>
                        <a:rPr lang="en-US" altLang="zh-CN" sz="2000" dirty="0" err="1"/>
                        <a:t>arr</a:t>
                      </a:r>
                      <a:r>
                        <a:rPr lang="en-US" altLang="zh-CN" sz="2000" dirty="0"/>
                        <a:t> ** 2</a:t>
                      </a:r>
                      <a:endParaRPr lang="en-US" altLang="zh-CN" sz="2000" dirty="0"/>
                    </a:p>
                  </a:txBody>
                  <a:tcPr marL="91419" marR="91419" marT="45709" marB="45709"/>
                </a:tc>
                <a:tc>
                  <a:txBody>
                    <a:bodyPr/>
                    <a:lstStyle/>
                    <a:p>
                      <a:pPr>
                        <a:buNone/>
                      </a:pPr>
                      <a:r>
                        <a:rPr lang="en-US" altLang="zh-CN" sz="2000"/>
                        <a:t>np.square(arr)</a:t>
                      </a:r>
                      <a:endParaRPr lang="en-US" altLang="zh-CN" sz="2000"/>
                    </a:p>
                  </a:txBody>
                  <a:tcPr marL="91419" marR="91419" marT="45709" marB="45709"/>
                </a:tc>
              </a:tr>
              <a:tr h="396148">
                <a:tc>
                  <a:txBody>
                    <a:bodyPr/>
                    <a:lstStyle/>
                    <a:p>
                      <a:pPr>
                        <a:buNone/>
                      </a:pPr>
                      <a:r>
                        <a:rPr lang="en-US" altLang="zh-CN" sz="2000" dirty="0" err="1"/>
                        <a:t>exp</a:t>
                      </a:r>
                      <a:endParaRPr lang="en-US" altLang="zh-CN" sz="2000" dirty="0"/>
                    </a:p>
                  </a:txBody>
                  <a:tcPr marL="91419" marR="91419" marT="45709" marB="45709"/>
                </a:tc>
                <a:tc>
                  <a:txBody>
                    <a:bodyPr/>
                    <a:lstStyle/>
                    <a:p>
                      <a:pPr>
                        <a:buNone/>
                      </a:pPr>
                      <a:r>
                        <a:rPr lang="zh-CN" altLang="en-US" sz="2000" dirty="0"/>
                        <a:t>计算各个元素的指数</a:t>
                      </a:r>
                      <a:r>
                        <a:rPr lang="en-US" altLang="zh-CN" sz="2000" dirty="0"/>
                        <a:t>e</a:t>
                      </a:r>
                      <a:r>
                        <a:rPr lang="zh-CN" altLang="en-US" sz="2000" dirty="0"/>
                        <a:t>的</a:t>
                      </a:r>
                      <a:r>
                        <a:rPr lang="en-US" altLang="zh-CN" sz="2000" dirty="0"/>
                        <a:t>x</a:t>
                      </a:r>
                      <a:r>
                        <a:rPr lang="zh-CN" altLang="en-US" sz="2000" dirty="0"/>
                        <a:t>次方</a:t>
                      </a:r>
                      <a:endParaRPr lang="zh-CN" altLang="en-US" sz="2000" dirty="0"/>
                    </a:p>
                  </a:txBody>
                  <a:tcPr marL="91419" marR="91419" marT="45709" marB="45709"/>
                </a:tc>
                <a:tc>
                  <a:txBody>
                    <a:bodyPr/>
                    <a:lstStyle/>
                    <a:p>
                      <a:pPr>
                        <a:buNone/>
                      </a:pPr>
                      <a:r>
                        <a:rPr lang="en-US" altLang="zh-CN" sz="2000"/>
                        <a:t>np.exp(arr)</a:t>
                      </a:r>
                      <a:endParaRPr lang="en-US" altLang="zh-CN" sz="2000"/>
                    </a:p>
                  </a:txBody>
                  <a:tcPr marL="91419" marR="91419" marT="45709" marB="45709"/>
                </a:tc>
              </a:tr>
              <a:tr h="1310337">
                <a:tc>
                  <a:txBody>
                    <a:bodyPr/>
                    <a:lstStyle/>
                    <a:p>
                      <a:pPr>
                        <a:buNone/>
                      </a:pPr>
                      <a:r>
                        <a:rPr lang="en-US" altLang="zh-CN" sz="2000" dirty="0"/>
                        <a:t>log</a:t>
                      </a:r>
                      <a:r>
                        <a:rPr lang="zh-CN" altLang="en-US" sz="2000" dirty="0"/>
                        <a:t>、</a:t>
                      </a:r>
                      <a:r>
                        <a:rPr lang="en-US" altLang="zh-CN" sz="2000" dirty="0"/>
                        <a:t>log10</a:t>
                      </a:r>
                      <a:r>
                        <a:rPr lang="zh-CN" altLang="en-US" sz="2000" dirty="0"/>
                        <a:t>、</a:t>
                      </a:r>
                      <a:r>
                        <a:rPr lang="en-US" altLang="zh-CN" sz="2000" dirty="0"/>
                        <a:t>log2</a:t>
                      </a:r>
                      <a:r>
                        <a:rPr lang="zh-CN" altLang="en-US" sz="2000" dirty="0"/>
                        <a:t>、</a:t>
                      </a:r>
                      <a:r>
                        <a:rPr lang="en-US" altLang="zh-CN" sz="2000" dirty="0"/>
                        <a:t>log1p</a:t>
                      </a:r>
                      <a:endParaRPr lang="en-US" altLang="zh-CN" sz="2000" dirty="0"/>
                    </a:p>
                  </a:txBody>
                  <a:tcPr marL="91419" marR="91419" marT="45709" marB="45709"/>
                </a:tc>
                <a:tc>
                  <a:txBody>
                    <a:bodyPr/>
                    <a:lstStyle/>
                    <a:p>
                      <a:pPr>
                        <a:buNone/>
                      </a:pPr>
                      <a:r>
                        <a:rPr lang="zh-CN" altLang="en-US" sz="2000" dirty="0"/>
                        <a:t>分别计算自然对数、底数为</a:t>
                      </a:r>
                      <a:r>
                        <a:rPr lang="en-US" altLang="zh-CN" sz="2000" dirty="0"/>
                        <a:t>10</a:t>
                      </a:r>
                      <a:r>
                        <a:rPr lang="zh-CN" altLang="en-US" sz="2000" dirty="0"/>
                        <a:t>的</a:t>
                      </a:r>
                      <a:r>
                        <a:rPr lang="en-US" altLang="zh-CN" sz="2000" dirty="0"/>
                        <a:t>log</a:t>
                      </a:r>
                      <a:r>
                        <a:rPr lang="zh-CN" altLang="en-US" sz="2000" dirty="0"/>
                        <a:t>、底数为</a:t>
                      </a:r>
                      <a:r>
                        <a:rPr lang="en-US" altLang="zh-CN" sz="2000" dirty="0"/>
                        <a:t>2</a:t>
                      </a:r>
                      <a:r>
                        <a:rPr lang="zh-CN" altLang="en-US" sz="2000" dirty="0"/>
                        <a:t>的</a:t>
                      </a:r>
                      <a:r>
                        <a:rPr lang="en-US" altLang="zh-CN" sz="2000" dirty="0"/>
                        <a:t>log</a:t>
                      </a:r>
                      <a:r>
                        <a:rPr lang="zh-CN" altLang="en-US" sz="2000" dirty="0"/>
                        <a:t>以及</a:t>
                      </a:r>
                      <a:r>
                        <a:rPr lang="en-US" altLang="zh-CN" sz="2000" dirty="0"/>
                        <a:t>log(1+x)</a:t>
                      </a:r>
                      <a:r>
                        <a:rPr lang="zh-CN" altLang="en-US" sz="2000" dirty="0"/>
                        <a:t>；要求</a:t>
                      </a:r>
                      <a:r>
                        <a:rPr lang="en-US" altLang="zh-CN" sz="2000" dirty="0" err="1"/>
                        <a:t>arr</a:t>
                      </a:r>
                      <a:r>
                        <a:rPr lang="zh-CN" altLang="en-US" sz="2000" dirty="0"/>
                        <a:t>中的每个元素必须为正数</a:t>
                      </a:r>
                      <a:endParaRPr lang="zh-CN" altLang="en-US" sz="2000" dirty="0"/>
                    </a:p>
                  </a:txBody>
                  <a:tcPr marL="91419" marR="91419" marT="45709" marB="45709"/>
                </a:tc>
                <a:tc>
                  <a:txBody>
                    <a:bodyPr/>
                    <a:lstStyle/>
                    <a:p>
                      <a:pPr>
                        <a:buNone/>
                      </a:pPr>
                      <a:r>
                        <a:rPr lang="en-US" altLang="zh-CN" sz="2000" dirty="0"/>
                        <a:t>np.log(</a:t>
                      </a:r>
                      <a:r>
                        <a:rPr lang="en-US" altLang="zh-CN" sz="2000" dirty="0" err="1"/>
                        <a:t>arr</a:t>
                      </a:r>
                      <a:r>
                        <a:rPr lang="en-US" altLang="zh-CN" sz="2000" dirty="0"/>
                        <a:t>)</a:t>
                      </a:r>
                      <a:endParaRPr lang="zh-CN" altLang="en-US" sz="2000" dirty="0"/>
                    </a:p>
                    <a:p>
                      <a:pPr>
                        <a:buNone/>
                      </a:pPr>
                      <a:r>
                        <a:rPr lang="en-US" altLang="zh-CN" sz="2000" dirty="0">
                          <a:sym typeface="+mn-ea"/>
                        </a:rPr>
                        <a:t>np.</a:t>
                      </a:r>
                      <a:r>
                        <a:rPr lang="en-US" altLang="zh-CN" sz="2000" dirty="0"/>
                        <a:t>log10(</a:t>
                      </a:r>
                      <a:r>
                        <a:rPr lang="en-US" altLang="zh-CN" sz="2000" dirty="0" err="1"/>
                        <a:t>arr</a:t>
                      </a:r>
                      <a:r>
                        <a:rPr lang="en-US" altLang="zh-CN" sz="2000" dirty="0"/>
                        <a:t>)</a:t>
                      </a:r>
                      <a:endParaRPr lang="en-US" altLang="zh-CN" sz="2000" dirty="0"/>
                    </a:p>
                    <a:p>
                      <a:pPr>
                        <a:buNone/>
                      </a:pPr>
                      <a:r>
                        <a:rPr lang="en-US" altLang="zh-CN" sz="2000" dirty="0">
                          <a:sym typeface="+mn-ea"/>
                        </a:rPr>
                        <a:t>np.</a:t>
                      </a:r>
                      <a:r>
                        <a:rPr lang="en-US" altLang="zh-CN" sz="2000" dirty="0"/>
                        <a:t>log2(</a:t>
                      </a:r>
                      <a:r>
                        <a:rPr lang="en-US" altLang="zh-CN" sz="2000" dirty="0" err="1"/>
                        <a:t>arr</a:t>
                      </a:r>
                      <a:r>
                        <a:rPr lang="en-US" altLang="zh-CN" sz="2000" dirty="0"/>
                        <a:t>)</a:t>
                      </a:r>
                      <a:endParaRPr lang="en-US" altLang="zh-CN" sz="2000" dirty="0"/>
                    </a:p>
                    <a:p>
                      <a:pPr>
                        <a:buNone/>
                      </a:pPr>
                      <a:r>
                        <a:rPr lang="en-US" altLang="zh-CN" sz="2000" dirty="0">
                          <a:sym typeface="+mn-ea"/>
                        </a:rPr>
                        <a:t>np.</a:t>
                      </a:r>
                      <a:r>
                        <a:rPr lang="en-US" altLang="zh-CN" sz="2000" dirty="0"/>
                        <a:t>log1p(</a:t>
                      </a:r>
                      <a:r>
                        <a:rPr lang="en-US" altLang="zh-CN" sz="2000" dirty="0" err="1"/>
                        <a:t>arr</a:t>
                      </a:r>
                      <a:r>
                        <a:rPr lang="en-US" altLang="zh-CN" sz="2000" dirty="0"/>
                        <a:t>)</a:t>
                      </a:r>
                      <a:endParaRPr lang="en-US" altLang="zh-CN" sz="2000" dirty="0"/>
                    </a:p>
                  </a:txBody>
                  <a:tcPr marL="91419" marR="91419" marT="45709" marB="45709"/>
                </a:tc>
              </a:tr>
              <a:tr h="396148">
                <a:tc>
                  <a:txBody>
                    <a:bodyPr/>
                    <a:lstStyle/>
                    <a:p>
                      <a:pPr>
                        <a:buNone/>
                      </a:pPr>
                      <a:r>
                        <a:rPr lang="en-US" altLang="zh-CN" sz="2000" dirty="0"/>
                        <a:t>sign</a:t>
                      </a:r>
                      <a:endParaRPr lang="en-US" altLang="zh-CN" sz="2000" dirty="0"/>
                    </a:p>
                  </a:txBody>
                  <a:tcPr marL="91419" marR="91419" marT="45709" marB="45709"/>
                </a:tc>
                <a:tc>
                  <a:txBody>
                    <a:bodyPr/>
                    <a:lstStyle/>
                    <a:p>
                      <a:pPr>
                        <a:buNone/>
                      </a:pPr>
                      <a:r>
                        <a:rPr lang="zh-CN" altLang="en-US" sz="2000" dirty="0"/>
                        <a:t>计算各个元素的正负号</a:t>
                      </a:r>
                      <a:r>
                        <a:rPr lang="en-US" altLang="zh-CN" sz="2000" dirty="0"/>
                        <a:t>: 1 </a:t>
                      </a:r>
                      <a:r>
                        <a:rPr lang="zh-CN" altLang="en-US" sz="2000" dirty="0"/>
                        <a:t>正数，</a:t>
                      </a:r>
                      <a:r>
                        <a:rPr lang="en-US" altLang="zh-CN" sz="2000" dirty="0"/>
                        <a:t>0</a:t>
                      </a:r>
                      <a:r>
                        <a:rPr lang="zh-CN" altLang="en-US" sz="2000" dirty="0"/>
                        <a:t>：零，</a:t>
                      </a:r>
                      <a:r>
                        <a:rPr lang="en-US" altLang="zh-CN" sz="2000" dirty="0"/>
                        <a:t>-1</a:t>
                      </a:r>
                      <a:r>
                        <a:rPr lang="zh-CN" altLang="en-US" sz="2000" dirty="0"/>
                        <a:t>：负数</a:t>
                      </a:r>
                      <a:endParaRPr lang="zh-CN" altLang="en-US" sz="2000" dirty="0"/>
                    </a:p>
                  </a:txBody>
                  <a:tcPr marL="91419" marR="91419" marT="45709" marB="45709"/>
                </a:tc>
                <a:tc>
                  <a:txBody>
                    <a:bodyPr/>
                    <a:lstStyle/>
                    <a:p>
                      <a:pPr>
                        <a:buNone/>
                      </a:pPr>
                      <a:r>
                        <a:rPr lang="en-US" altLang="zh-CN" sz="2000"/>
                        <a:t>np.sign(arr)</a:t>
                      </a:r>
                      <a:endParaRPr lang="en-US" altLang="zh-CN" sz="2000"/>
                    </a:p>
                  </a:txBody>
                  <a:tcPr marL="91419" marR="91419" marT="45709" marB="45709"/>
                </a:tc>
              </a:tr>
              <a:tr h="396148">
                <a:tc>
                  <a:txBody>
                    <a:bodyPr/>
                    <a:lstStyle/>
                    <a:p>
                      <a:pPr>
                        <a:buNone/>
                      </a:pPr>
                      <a:r>
                        <a:rPr lang="en-US" altLang="zh-CN" sz="2000" dirty="0"/>
                        <a:t>ceil</a:t>
                      </a:r>
                      <a:endParaRPr lang="en-US" altLang="zh-CN" sz="2000" dirty="0"/>
                    </a:p>
                  </a:txBody>
                  <a:tcPr marL="91419" marR="91419" marT="45709" marB="45709"/>
                </a:tc>
                <a:tc>
                  <a:txBody>
                    <a:bodyPr/>
                    <a:lstStyle/>
                    <a:p>
                      <a:pPr>
                        <a:buNone/>
                      </a:pPr>
                      <a:r>
                        <a:rPr lang="zh-CN" altLang="en-US" sz="2000" dirty="0"/>
                        <a:t>计算各个元素的</a:t>
                      </a:r>
                      <a:r>
                        <a:rPr lang="en-US" altLang="zh-CN" sz="2000" dirty="0"/>
                        <a:t>ceiling</a:t>
                      </a:r>
                      <a:r>
                        <a:rPr lang="zh-CN" altLang="en-US" sz="2000" dirty="0"/>
                        <a:t>值，即大于等于该值的最小整数</a:t>
                      </a:r>
                      <a:endParaRPr lang="zh-CN" altLang="en-US" sz="2000" dirty="0"/>
                    </a:p>
                  </a:txBody>
                  <a:tcPr marL="91419" marR="91419" marT="45709" marB="45709"/>
                </a:tc>
                <a:tc>
                  <a:txBody>
                    <a:bodyPr/>
                    <a:lstStyle/>
                    <a:p>
                      <a:pPr>
                        <a:buNone/>
                      </a:pPr>
                      <a:r>
                        <a:rPr lang="en-US" altLang="zh-CN" sz="2000"/>
                        <a:t>np.ceil(arr)</a:t>
                      </a:r>
                      <a:endParaRPr lang="en-US" altLang="zh-CN" sz="2000"/>
                    </a:p>
                  </a:txBody>
                  <a:tcPr marL="91419" marR="91419" marT="45709" marB="45709"/>
                </a:tc>
              </a:tr>
              <a:tr h="396148">
                <a:tc>
                  <a:txBody>
                    <a:bodyPr/>
                    <a:lstStyle/>
                    <a:p>
                      <a:pPr>
                        <a:buNone/>
                      </a:pPr>
                      <a:r>
                        <a:rPr lang="en-US" altLang="zh-CN" sz="2000" dirty="0"/>
                        <a:t>floor</a:t>
                      </a:r>
                      <a:endParaRPr lang="en-US" altLang="zh-CN" sz="2000" dirty="0"/>
                    </a:p>
                  </a:txBody>
                  <a:tcPr marL="91419" marR="91419" marT="45709" marB="45709"/>
                </a:tc>
                <a:tc>
                  <a:txBody>
                    <a:bodyPr/>
                    <a:lstStyle/>
                    <a:p>
                      <a:pPr>
                        <a:buNone/>
                      </a:pPr>
                      <a:r>
                        <a:rPr lang="zh-CN" altLang="en-US" sz="2000" dirty="0"/>
                        <a:t>计算各个元素的</a:t>
                      </a:r>
                      <a:r>
                        <a:rPr lang="en-US" altLang="zh-CN" sz="2000" dirty="0"/>
                        <a:t>floor</a:t>
                      </a:r>
                      <a:r>
                        <a:rPr lang="zh-CN" altLang="en-US" sz="2000" dirty="0"/>
                        <a:t>值，即小于等于该值的最大整数</a:t>
                      </a:r>
                      <a:endParaRPr lang="zh-CN" altLang="en-US" sz="2000" dirty="0"/>
                    </a:p>
                  </a:txBody>
                  <a:tcPr marL="91419" marR="91419" marT="45709" marB="45709"/>
                </a:tc>
                <a:tc>
                  <a:txBody>
                    <a:bodyPr/>
                    <a:lstStyle/>
                    <a:p>
                      <a:pPr>
                        <a:buNone/>
                      </a:pPr>
                      <a:r>
                        <a:rPr lang="en-US" altLang="zh-CN" sz="2000"/>
                        <a:t>np.floor(arr)</a:t>
                      </a:r>
                      <a:endParaRPr lang="en-US" altLang="zh-CN" sz="2000"/>
                    </a:p>
                  </a:txBody>
                  <a:tcPr marL="91419" marR="91419" marT="45709" marB="45709"/>
                </a:tc>
              </a:tr>
              <a:tr h="396148">
                <a:tc>
                  <a:txBody>
                    <a:bodyPr/>
                    <a:lstStyle/>
                    <a:p>
                      <a:pPr>
                        <a:buNone/>
                      </a:pPr>
                      <a:r>
                        <a:rPr lang="en-US" altLang="zh-CN" sz="2000"/>
                        <a:t>rint</a:t>
                      </a:r>
                      <a:endParaRPr lang="en-US" altLang="zh-CN" sz="2000"/>
                    </a:p>
                  </a:txBody>
                  <a:tcPr marL="91419" marR="91419" marT="45709" marB="45709"/>
                </a:tc>
                <a:tc>
                  <a:txBody>
                    <a:bodyPr/>
                    <a:lstStyle/>
                    <a:p>
                      <a:pPr>
                        <a:buNone/>
                      </a:pPr>
                      <a:r>
                        <a:rPr lang="zh-CN" altLang="en-US" sz="2000" dirty="0"/>
                        <a:t>将各个元素值四舍五入到最接近的整数，保留</a:t>
                      </a:r>
                      <a:r>
                        <a:rPr lang="en-US" altLang="zh-CN" sz="2000" dirty="0" err="1"/>
                        <a:t>dtype</a:t>
                      </a:r>
                      <a:r>
                        <a:rPr lang="zh-CN" altLang="en-US" sz="2000" dirty="0"/>
                        <a:t>的类型</a:t>
                      </a:r>
                      <a:endParaRPr lang="zh-CN" altLang="en-US" sz="2000" dirty="0"/>
                    </a:p>
                  </a:txBody>
                  <a:tcPr marL="91419" marR="91419" marT="45709" marB="45709"/>
                </a:tc>
                <a:tc>
                  <a:txBody>
                    <a:bodyPr/>
                    <a:lstStyle/>
                    <a:p>
                      <a:pPr>
                        <a:buNone/>
                      </a:pPr>
                      <a:r>
                        <a:rPr lang="en-US" altLang="zh-CN" sz="2000" dirty="0" err="1"/>
                        <a:t>np.rint</a:t>
                      </a:r>
                      <a:r>
                        <a:rPr lang="en-US" altLang="zh-CN" sz="2000" dirty="0"/>
                        <a:t>(</a:t>
                      </a:r>
                      <a:r>
                        <a:rPr lang="en-US" altLang="zh-CN" sz="2000" dirty="0" err="1"/>
                        <a:t>arr</a:t>
                      </a:r>
                      <a:r>
                        <a:rPr lang="en-US" altLang="zh-CN" sz="2000" dirty="0"/>
                        <a:t>)</a:t>
                      </a:r>
                      <a:endParaRPr lang="en-US" altLang="zh-CN" sz="2000" dirty="0"/>
                    </a:p>
                  </a:txBody>
                  <a:tcPr marL="91419" marR="91419" marT="45709" marB="45709"/>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524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通用函数</a:t>
            </a:r>
            <a:r>
              <a:rPr lang="en-US" altLang="zh-CN" dirty="0">
                <a:sym typeface="+mn-ea"/>
              </a:rPr>
              <a:t>/</a:t>
            </a:r>
            <a:r>
              <a:rPr lang="zh-CN" altLang="en-US" dirty="0">
                <a:sym typeface="+mn-ea"/>
              </a:rPr>
              <a:t>常用函数</a:t>
            </a:r>
            <a:r>
              <a:rPr lang="en-US" altLang="zh-CN" dirty="0">
                <a:sym typeface="+mn-ea"/>
              </a:rPr>
              <a:t>(</a:t>
            </a:r>
            <a:r>
              <a:rPr lang="zh-CN" altLang="en-US" dirty="0">
                <a:sym typeface="+mn-ea"/>
              </a:rPr>
              <a:t>一元函数</a:t>
            </a:r>
            <a:r>
              <a:rPr lang="en-US" altLang="zh-CN" dirty="0">
                <a:sym typeface="+mn-ea"/>
              </a:rPr>
              <a:t>)</a:t>
            </a:r>
            <a:endParaRPr lang="en-US" altLang="zh-CN" dirty="0">
              <a:sym typeface="+mn-ea"/>
            </a:endParaRPr>
          </a:p>
        </p:txBody>
      </p:sp>
      <p:graphicFrame>
        <p:nvGraphicFramePr>
          <p:cNvPr id="2" name="表格 1"/>
          <p:cNvGraphicFramePr/>
          <p:nvPr/>
        </p:nvGraphicFramePr>
        <p:xfrm>
          <a:off x="562146" y="1320494"/>
          <a:ext cx="11067393" cy="4233764"/>
        </p:xfrm>
        <a:graphic>
          <a:graphicData uri="http://schemas.openxmlformats.org/drawingml/2006/table">
            <a:tbl>
              <a:tblPr firstRow="1" bandRow="1">
                <a:tableStyleId>{00A15C55-8517-42AA-B614-E9B94910E393}</a:tableStyleId>
              </a:tblPr>
              <a:tblGrid>
                <a:gridCol w="2071525"/>
                <a:gridCol w="7110989"/>
                <a:gridCol w="1884879"/>
              </a:tblGrid>
              <a:tr h="396148">
                <a:tc>
                  <a:txBody>
                    <a:bodyPr/>
                    <a:lstStyle/>
                    <a:p>
                      <a:pPr>
                        <a:buNone/>
                      </a:pPr>
                      <a:r>
                        <a:rPr lang="zh-CN" altLang="en-US" sz="2000"/>
                        <a:t>一元</a:t>
                      </a:r>
                      <a:r>
                        <a:rPr lang="en-US" altLang="zh-CN" sz="2000"/>
                        <a:t>ufunc</a:t>
                      </a:r>
                      <a:endParaRPr lang="en-US" altLang="zh-CN" sz="2000"/>
                    </a:p>
                  </a:txBody>
                  <a:tcPr marL="91419" marR="91419" marT="45709" marB="45709"/>
                </a:tc>
                <a:tc>
                  <a:txBody>
                    <a:bodyPr/>
                    <a:lstStyle/>
                    <a:p>
                      <a:pPr>
                        <a:buNone/>
                      </a:pPr>
                      <a:r>
                        <a:rPr lang="zh-CN" altLang="en-US" sz="2000"/>
                        <a:t>描述</a:t>
                      </a:r>
                      <a:endParaRPr lang="zh-CN" altLang="en-US" sz="2000"/>
                    </a:p>
                  </a:txBody>
                  <a:tcPr marL="91419" marR="91419" marT="45709" marB="45709"/>
                </a:tc>
                <a:tc>
                  <a:txBody>
                    <a:bodyPr/>
                    <a:lstStyle/>
                    <a:p>
                      <a:pPr>
                        <a:buNone/>
                      </a:pPr>
                      <a:r>
                        <a:rPr lang="zh-CN" altLang="en-US" sz="2000"/>
                        <a:t>调用方式</a:t>
                      </a:r>
                      <a:endParaRPr lang="zh-CN" altLang="en-US" sz="2000"/>
                    </a:p>
                  </a:txBody>
                  <a:tcPr marL="91419" marR="91419" marT="45709" marB="45709"/>
                </a:tc>
              </a:tr>
              <a:tr h="560496">
                <a:tc>
                  <a:txBody>
                    <a:bodyPr/>
                    <a:lstStyle/>
                    <a:p>
                      <a:pPr>
                        <a:buNone/>
                      </a:pPr>
                      <a:r>
                        <a:rPr lang="en-US" altLang="zh-CN" sz="2000" dirty="0" err="1"/>
                        <a:t>modf</a:t>
                      </a:r>
                      <a:endParaRPr lang="en-US" altLang="zh-CN" sz="2000" dirty="0"/>
                    </a:p>
                  </a:txBody>
                  <a:tcPr marL="91419" marR="91419" marT="45709" marB="45709"/>
                </a:tc>
                <a:tc>
                  <a:txBody>
                    <a:bodyPr/>
                    <a:lstStyle/>
                    <a:p>
                      <a:pPr>
                        <a:buNone/>
                      </a:pPr>
                      <a:r>
                        <a:rPr lang="zh-CN" altLang="en-US" sz="2000" dirty="0"/>
                        <a:t>将数组中元素的小数位和整数位以两部分独立数组的形式返回</a:t>
                      </a:r>
                      <a:endParaRPr lang="zh-CN" altLang="en-US" sz="2000" dirty="0"/>
                    </a:p>
                  </a:txBody>
                  <a:tcPr marL="91419" marR="91419" marT="45709" marB="45709"/>
                </a:tc>
                <a:tc>
                  <a:txBody>
                    <a:bodyPr/>
                    <a:lstStyle/>
                    <a:p>
                      <a:pPr>
                        <a:buNone/>
                      </a:pPr>
                      <a:r>
                        <a:rPr lang="en-US" altLang="zh-CN" sz="2000"/>
                        <a:t>np.modf(arr)</a:t>
                      </a:r>
                      <a:endParaRPr lang="en-US" altLang="zh-CN" sz="2000"/>
                    </a:p>
                  </a:txBody>
                  <a:tcPr marL="91419" marR="91419" marT="45709" marB="45709"/>
                </a:tc>
              </a:tr>
              <a:tr h="564396">
                <a:tc>
                  <a:txBody>
                    <a:bodyPr/>
                    <a:lstStyle/>
                    <a:p>
                      <a:pPr>
                        <a:buNone/>
                      </a:pPr>
                      <a:r>
                        <a:rPr lang="en-US" altLang="zh-CN" sz="2000" dirty="0" err="1"/>
                        <a:t>isnan</a:t>
                      </a:r>
                      <a:endParaRPr lang="en-US" altLang="zh-CN" sz="2000" dirty="0"/>
                    </a:p>
                  </a:txBody>
                  <a:tcPr marL="91419" marR="91419" marT="45709" marB="45709"/>
                </a:tc>
                <a:tc>
                  <a:txBody>
                    <a:bodyPr/>
                    <a:lstStyle/>
                    <a:p>
                      <a:pPr>
                        <a:buNone/>
                      </a:pPr>
                      <a:r>
                        <a:rPr lang="zh-CN" altLang="en-US" sz="2000" dirty="0"/>
                        <a:t>返回一个表示</a:t>
                      </a:r>
                      <a:r>
                        <a:rPr lang="en-US" altLang="zh-CN" sz="2000" dirty="0"/>
                        <a:t>“</a:t>
                      </a:r>
                      <a:r>
                        <a:rPr lang="zh-CN" altLang="en-US" sz="2000" dirty="0"/>
                        <a:t>那些值是</a:t>
                      </a:r>
                      <a:r>
                        <a:rPr lang="en-US" altLang="zh-CN" sz="2000" dirty="0" err="1"/>
                        <a:t>NaN</a:t>
                      </a:r>
                      <a:r>
                        <a:rPr lang="en-US" altLang="zh-CN" sz="2000" dirty="0"/>
                        <a:t>(</a:t>
                      </a:r>
                      <a:r>
                        <a:rPr lang="zh-CN" altLang="en-US" sz="2000" dirty="0"/>
                        <a:t>不是一个数字</a:t>
                      </a:r>
                      <a:r>
                        <a:rPr lang="en-US" altLang="zh-CN" sz="2000" dirty="0"/>
                        <a:t>)”</a:t>
                      </a:r>
                      <a:r>
                        <a:rPr lang="zh-CN" altLang="en-US" sz="2000" dirty="0"/>
                        <a:t>的布尔类型数组</a:t>
                      </a:r>
                      <a:endParaRPr lang="zh-CN" altLang="en-US" sz="2000" dirty="0"/>
                    </a:p>
                  </a:txBody>
                  <a:tcPr marL="91419" marR="91419" marT="45709" marB="45709"/>
                </a:tc>
                <a:tc>
                  <a:txBody>
                    <a:bodyPr/>
                    <a:lstStyle/>
                    <a:p>
                      <a:pPr>
                        <a:buNone/>
                      </a:pPr>
                      <a:r>
                        <a:rPr lang="en-US" altLang="zh-CN" sz="2000"/>
                        <a:t>np.isnan(arr)</a:t>
                      </a:r>
                      <a:endParaRPr lang="en-US" altLang="zh-CN" sz="2000"/>
                    </a:p>
                  </a:txBody>
                  <a:tcPr marL="91419" marR="91419" marT="45709" marB="45709"/>
                </a:tc>
              </a:tr>
              <a:tr h="700878">
                <a:tc>
                  <a:txBody>
                    <a:bodyPr/>
                    <a:lstStyle/>
                    <a:p>
                      <a:pPr>
                        <a:buNone/>
                      </a:pPr>
                      <a:r>
                        <a:rPr lang="en-US" altLang="zh-CN" sz="2000" dirty="0" err="1"/>
                        <a:t>isfinite</a:t>
                      </a:r>
                      <a:r>
                        <a:rPr lang="zh-CN" altLang="en-US" sz="2000" dirty="0"/>
                        <a:t>、</a:t>
                      </a:r>
                      <a:r>
                        <a:rPr lang="en-US" altLang="zh-CN" sz="2000" dirty="0" err="1"/>
                        <a:t>isinf</a:t>
                      </a:r>
                      <a:endParaRPr lang="en-US" altLang="zh-CN" sz="2000" dirty="0"/>
                    </a:p>
                  </a:txBody>
                  <a:tcPr marL="91419" marR="91419" marT="45709" marB="45709"/>
                </a:tc>
                <a:tc>
                  <a:txBody>
                    <a:bodyPr/>
                    <a:lstStyle/>
                    <a:p>
                      <a:pPr>
                        <a:buNone/>
                      </a:pPr>
                      <a:r>
                        <a:rPr lang="zh-CN" altLang="en-US" sz="2000" dirty="0"/>
                        <a:t>分别一个表示</a:t>
                      </a:r>
                      <a:r>
                        <a:rPr lang="en-US" altLang="zh-CN" sz="2000" dirty="0"/>
                        <a:t>”</a:t>
                      </a:r>
                      <a:r>
                        <a:rPr lang="zh-CN" altLang="en-US" sz="2000" dirty="0"/>
                        <a:t>那些元素是有穷的</a:t>
                      </a:r>
                      <a:r>
                        <a:rPr lang="en-US" altLang="zh-CN" sz="2000" dirty="0"/>
                        <a:t>(</a:t>
                      </a:r>
                      <a:r>
                        <a:rPr lang="zh-CN" altLang="en-US" sz="2000" dirty="0"/>
                        <a:t>非</a:t>
                      </a:r>
                      <a:r>
                        <a:rPr lang="en-US" altLang="zh-CN" sz="2000" dirty="0" err="1"/>
                        <a:t>inf</a:t>
                      </a:r>
                      <a:r>
                        <a:rPr lang="zh-CN" altLang="en-US" sz="2000" dirty="0"/>
                        <a:t>、非</a:t>
                      </a:r>
                      <a:r>
                        <a:rPr lang="en-US" altLang="zh-CN" sz="2000" dirty="0" err="1"/>
                        <a:t>NaN</a:t>
                      </a:r>
                      <a:r>
                        <a:rPr lang="en-US" altLang="zh-CN" sz="2000" dirty="0"/>
                        <a:t>)”</a:t>
                      </a:r>
                      <a:r>
                        <a:rPr lang="zh-CN" altLang="en-US" sz="2000" dirty="0"/>
                        <a:t>或者</a:t>
                      </a:r>
                      <a:r>
                        <a:rPr lang="en-US" altLang="zh-CN" sz="2000" dirty="0"/>
                        <a:t>“</a:t>
                      </a:r>
                      <a:r>
                        <a:rPr lang="zh-CN" altLang="en-US" sz="2000" dirty="0"/>
                        <a:t>那些元素是无穷的</a:t>
                      </a:r>
                      <a:r>
                        <a:rPr lang="en-US" altLang="zh-CN" sz="2000" dirty="0"/>
                        <a:t>”</a:t>
                      </a:r>
                      <a:r>
                        <a:rPr lang="zh-CN" altLang="en-US" sz="2000" dirty="0"/>
                        <a:t>的布尔型数组</a:t>
                      </a:r>
                      <a:endParaRPr lang="zh-CN" altLang="en-US" sz="2000" dirty="0"/>
                    </a:p>
                  </a:txBody>
                  <a:tcPr marL="91419" marR="91419" marT="45709" marB="45709"/>
                </a:tc>
                <a:tc>
                  <a:txBody>
                    <a:bodyPr/>
                    <a:lstStyle/>
                    <a:p>
                      <a:pPr>
                        <a:buNone/>
                      </a:pPr>
                      <a:r>
                        <a:rPr lang="en-US" altLang="zh-CN" sz="2000"/>
                        <a:t>np.isfinite(arr)</a:t>
                      </a:r>
                      <a:endParaRPr lang="en-US" altLang="zh-CN" sz="2000"/>
                    </a:p>
                    <a:p>
                      <a:pPr>
                        <a:buNone/>
                      </a:pPr>
                      <a:r>
                        <a:rPr lang="en-US" altLang="zh-CN" sz="2000"/>
                        <a:t>np.isinf(arr)</a:t>
                      </a:r>
                      <a:endParaRPr lang="en-US" altLang="zh-CN" sz="2000"/>
                    </a:p>
                  </a:txBody>
                  <a:tcPr marL="91419" marR="91419" marT="45709" marB="45709"/>
                </a:tc>
              </a:tr>
              <a:tr h="1005607">
                <a:tc>
                  <a:txBody>
                    <a:bodyPr/>
                    <a:lstStyle/>
                    <a:p>
                      <a:pPr>
                        <a:buNone/>
                      </a:pPr>
                      <a:r>
                        <a:rPr lang="en-US" altLang="zh-CN" sz="2000" dirty="0"/>
                        <a:t>cos</a:t>
                      </a:r>
                      <a:r>
                        <a:rPr lang="zh-CN" altLang="en-US" sz="2000" dirty="0"/>
                        <a:t>、</a:t>
                      </a:r>
                      <a:r>
                        <a:rPr lang="en-US" altLang="zh-CN" sz="2000" dirty="0" err="1"/>
                        <a:t>cosh</a:t>
                      </a:r>
                      <a:r>
                        <a:rPr lang="zh-CN" altLang="en-US" sz="2000" dirty="0"/>
                        <a:t>、</a:t>
                      </a:r>
                      <a:r>
                        <a:rPr lang="en-US" altLang="zh-CN" sz="2000" dirty="0"/>
                        <a:t>sin</a:t>
                      </a:r>
                      <a:r>
                        <a:rPr lang="zh-CN" altLang="en-US" sz="2000" dirty="0"/>
                        <a:t>、</a:t>
                      </a:r>
                      <a:r>
                        <a:rPr lang="en-US" altLang="zh-CN" sz="2000" dirty="0" err="1"/>
                        <a:t>sinh</a:t>
                      </a:r>
                      <a:r>
                        <a:rPr lang="zh-CN" altLang="en-US" sz="2000" dirty="0"/>
                        <a:t>、</a:t>
                      </a:r>
                      <a:r>
                        <a:rPr lang="en-US" altLang="zh-CN" sz="2000" dirty="0"/>
                        <a:t>tan</a:t>
                      </a:r>
                      <a:r>
                        <a:rPr lang="zh-CN" altLang="en-US" sz="2000" dirty="0"/>
                        <a:t>、</a:t>
                      </a:r>
                      <a:r>
                        <a:rPr lang="en-US" altLang="zh-CN" sz="2000" dirty="0" err="1"/>
                        <a:t>tanh</a:t>
                      </a:r>
                      <a:endParaRPr lang="en-US" altLang="zh-CN" sz="2000" dirty="0"/>
                    </a:p>
                  </a:txBody>
                  <a:tcPr marL="91419" marR="91419" marT="45709" marB="45709"/>
                </a:tc>
                <a:tc>
                  <a:txBody>
                    <a:bodyPr/>
                    <a:lstStyle/>
                    <a:p>
                      <a:pPr>
                        <a:buNone/>
                      </a:pPr>
                      <a:r>
                        <a:rPr lang="zh-CN" altLang="en-US" sz="2000" dirty="0"/>
                        <a:t>普通以及双曲型三角函数</a:t>
                      </a:r>
                      <a:endParaRPr lang="zh-CN" altLang="en-US" sz="2000" dirty="0"/>
                    </a:p>
                  </a:txBody>
                  <a:tcPr marL="91419" marR="91419" marT="45709" marB="45709"/>
                </a:tc>
                <a:tc>
                  <a:txBody>
                    <a:bodyPr/>
                    <a:lstStyle/>
                    <a:p>
                      <a:pPr>
                        <a:buNone/>
                      </a:pPr>
                      <a:r>
                        <a:rPr lang="en-US" altLang="zh-CN" sz="2000" dirty="0" err="1"/>
                        <a:t>np.cos</a:t>
                      </a:r>
                      <a:r>
                        <a:rPr lang="en-US" altLang="zh-CN" sz="2000" dirty="0"/>
                        <a:t>(</a:t>
                      </a:r>
                      <a:r>
                        <a:rPr lang="en-US" altLang="zh-CN" sz="2000" dirty="0" err="1"/>
                        <a:t>arr</a:t>
                      </a:r>
                      <a:r>
                        <a:rPr lang="en-US" altLang="zh-CN" sz="2000" dirty="0"/>
                        <a:t>)</a:t>
                      </a:r>
                      <a:endParaRPr lang="en-US" altLang="zh-CN" sz="2000" dirty="0"/>
                    </a:p>
                    <a:p>
                      <a:pPr>
                        <a:buNone/>
                      </a:pPr>
                      <a:r>
                        <a:rPr lang="en-US" altLang="zh-CN" sz="2000" dirty="0" err="1"/>
                        <a:t>np.sin</a:t>
                      </a:r>
                      <a:r>
                        <a:rPr lang="en-US" altLang="zh-CN" sz="2000" dirty="0"/>
                        <a:t>(</a:t>
                      </a:r>
                      <a:r>
                        <a:rPr lang="en-US" altLang="zh-CN" sz="2000" dirty="0" err="1"/>
                        <a:t>arr</a:t>
                      </a:r>
                      <a:r>
                        <a:rPr lang="en-US" altLang="zh-CN" sz="2000" dirty="0"/>
                        <a:t>)</a:t>
                      </a:r>
                      <a:endParaRPr lang="en-US" altLang="zh-CN" sz="2000" dirty="0"/>
                    </a:p>
                    <a:p>
                      <a:pPr>
                        <a:buNone/>
                      </a:pPr>
                      <a:r>
                        <a:rPr lang="en-US" altLang="zh-CN" sz="2000" dirty="0" err="1"/>
                        <a:t>np.tan</a:t>
                      </a:r>
                      <a:r>
                        <a:rPr lang="en-US" altLang="zh-CN" sz="2000" dirty="0"/>
                        <a:t>(</a:t>
                      </a:r>
                      <a:r>
                        <a:rPr lang="en-US" altLang="zh-CN" sz="2000" dirty="0" err="1"/>
                        <a:t>arr</a:t>
                      </a:r>
                      <a:r>
                        <a:rPr lang="en-US" altLang="zh-CN" sz="2000" dirty="0"/>
                        <a:t>)</a:t>
                      </a:r>
                      <a:endParaRPr lang="en-US" altLang="zh-CN" sz="2000" dirty="0"/>
                    </a:p>
                  </a:txBody>
                  <a:tcPr marL="91419" marR="91419" marT="45709" marB="45709"/>
                </a:tc>
              </a:tr>
              <a:tr h="1005607">
                <a:tc>
                  <a:txBody>
                    <a:bodyPr/>
                    <a:lstStyle/>
                    <a:p>
                      <a:pPr>
                        <a:buNone/>
                      </a:pPr>
                      <a:r>
                        <a:rPr lang="en-US" altLang="zh-CN" sz="2000" dirty="0" err="1"/>
                        <a:t>arccos</a:t>
                      </a:r>
                      <a:r>
                        <a:rPr lang="zh-CN" altLang="en-US" sz="2000" dirty="0"/>
                        <a:t>、</a:t>
                      </a:r>
                      <a:r>
                        <a:rPr lang="en-US" altLang="zh-CN" sz="2000" dirty="0" err="1"/>
                        <a:t>arccosh</a:t>
                      </a:r>
                      <a:r>
                        <a:rPr lang="zh-CN" altLang="en-US" sz="2000" dirty="0"/>
                        <a:t>、</a:t>
                      </a:r>
                      <a:r>
                        <a:rPr lang="en-US" altLang="zh-CN" sz="2000" dirty="0" err="1"/>
                        <a:t>arcsin</a:t>
                      </a:r>
                      <a:r>
                        <a:rPr lang="zh-CN" altLang="en-US" sz="2000" dirty="0"/>
                        <a:t>、</a:t>
                      </a:r>
                      <a:r>
                        <a:rPr lang="en-US" altLang="zh-CN" sz="2000" dirty="0" err="1"/>
                        <a:t>arcsinh</a:t>
                      </a:r>
                      <a:r>
                        <a:rPr lang="zh-CN" altLang="en-US" sz="2000" dirty="0"/>
                        <a:t>、</a:t>
                      </a:r>
                      <a:r>
                        <a:rPr lang="en-US" altLang="zh-CN" sz="2000" dirty="0" err="1"/>
                        <a:t>arctan</a:t>
                      </a:r>
                      <a:r>
                        <a:rPr lang="zh-CN" altLang="en-US" sz="2000" dirty="0"/>
                        <a:t>、</a:t>
                      </a:r>
                      <a:r>
                        <a:rPr lang="en-US" altLang="zh-CN" sz="2000" dirty="0" err="1"/>
                        <a:t>arctanh</a:t>
                      </a:r>
                      <a:endParaRPr lang="en-US" altLang="zh-CN" sz="2000" dirty="0"/>
                    </a:p>
                  </a:txBody>
                  <a:tcPr marL="91419" marR="91419" marT="45709" marB="45709"/>
                </a:tc>
                <a:tc>
                  <a:txBody>
                    <a:bodyPr/>
                    <a:lstStyle/>
                    <a:p>
                      <a:pPr>
                        <a:buNone/>
                      </a:pPr>
                      <a:r>
                        <a:rPr lang="zh-CN" altLang="en-US" sz="2000"/>
                        <a:t>反三角函数</a:t>
                      </a:r>
                      <a:endParaRPr lang="zh-CN" altLang="en-US" sz="2000"/>
                    </a:p>
                  </a:txBody>
                  <a:tcPr marL="91419" marR="91419" marT="45709" marB="45709"/>
                </a:tc>
                <a:tc>
                  <a:txBody>
                    <a:bodyPr/>
                    <a:lstStyle/>
                    <a:p>
                      <a:pPr>
                        <a:buNone/>
                      </a:pPr>
                      <a:r>
                        <a:rPr lang="en-US" altLang="zh-CN" sz="2000" dirty="0" err="1"/>
                        <a:t>np.arccos</a:t>
                      </a:r>
                      <a:r>
                        <a:rPr lang="en-US" altLang="zh-CN" sz="2000" dirty="0"/>
                        <a:t>(</a:t>
                      </a:r>
                      <a:r>
                        <a:rPr lang="en-US" altLang="zh-CN" sz="2000" dirty="0" err="1"/>
                        <a:t>arr</a:t>
                      </a:r>
                      <a:r>
                        <a:rPr lang="en-US" altLang="zh-CN" sz="2000" dirty="0"/>
                        <a:t>)</a:t>
                      </a:r>
                      <a:endParaRPr lang="en-US" altLang="zh-CN" sz="2000" dirty="0"/>
                    </a:p>
                    <a:p>
                      <a:pPr>
                        <a:buNone/>
                      </a:pPr>
                      <a:r>
                        <a:rPr lang="en-US" altLang="zh-CN" sz="2000" dirty="0" err="1"/>
                        <a:t>np.arcsin</a:t>
                      </a:r>
                      <a:r>
                        <a:rPr lang="en-US" altLang="zh-CN" sz="2000" dirty="0"/>
                        <a:t>(</a:t>
                      </a:r>
                      <a:r>
                        <a:rPr lang="en-US" altLang="zh-CN" sz="2000" dirty="0" err="1"/>
                        <a:t>arr</a:t>
                      </a:r>
                      <a:r>
                        <a:rPr lang="en-US" altLang="zh-CN" sz="2000" dirty="0"/>
                        <a:t>)</a:t>
                      </a:r>
                      <a:endParaRPr lang="en-US" altLang="zh-CN" sz="2000" dirty="0"/>
                    </a:p>
                    <a:p>
                      <a:pPr>
                        <a:buNone/>
                      </a:pPr>
                      <a:r>
                        <a:rPr lang="en-US" altLang="zh-CN" sz="2000" dirty="0" err="1"/>
                        <a:t>np.arctan</a:t>
                      </a:r>
                      <a:r>
                        <a:rPr lang="en-US" altLang="zh-CN" sz="2000" dirty="0"/>
                        <a:t>(</a:t>
                      </a:r>
                      <a:r>
                        <a:rPr lang="en-US" altLang="zh-CN" sz="2000" dirty="0" err="1"/>
                        <a:t>arr</a:t>
                      </a:r>
                      <a:r>
                        <a:rPr lang="en-US" altLang="zh-CN" sz="2000" dirty="0"/>
                        <a:t>)</a:t>
                      </a:r>
                      <a:endParaRPr lang="en-US" altLang="zh-CN" sz="2000" dirty="0"/>
                    </a:p>
                  </a:txBody>
                  <a:tcPr marL="91419" marR="91419" marT="45709" marB="45709"/>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524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通用函数</a:t>
            </a:r>
            <a:r>
              <a:rPr lang="en-US" altLang="zh-CN" dirty="0">
                <a:sym typeface="+mn-ea"/>
              </a:rPr>
              <a:t>/</a:t>
            </a:r>
            <a:r>
              <a:rPr lang="zh-CN" altLang="en-US" dirty="0">
                <a:sym typeface="+mn-ea"/>
              </a:rPr>
              <a:t>常用函数</a:t>
            </a:r>
            <a:r>
              <a:rPr lang="en-US" altLang="zh-CN" dirty="0">
                <a:sym typeface="+mn-ea"/>
              </a:rPr>
              <a:t>(</a:t>
            </a:r>
            <a:r>
              <a:rPr lang="zh-CN" altLang="en-US" dirty="0">
                <a:sym typeface="+mn-ea"/>
              </a:rPr>
              <a:t>一元函数</a:t>
            </a:r>
            <a:r>
              <a:rPr lang="en-US" altLang="zh-CN" dirty="0">
                <a:sym typeface="+mn-ea"/>
              </a:rPr>
              <a:t>)</a:t>
            </a:r>
            <a:endParaRPr lang="en-US" altLang="zh-CN" dirty="0">
              <a:sym typeface="+mn-ea"/>
            </a:endParaRPr>
          </a:p>
        </p:txBody>
      </p:sp>
      <p:pic>
        <p:nvPicPr>
          <p:cNvPr id="2" name="图片 1"/>
          <p:cNvPicPr>
            <a:picLocks noChangeAspect="1"/>
          </p:cNvPicPr>
          <p:nvPr/>
        </p:nvPicPr>
        <p:blipFill>
          <a:blip r:embed="rId1"/>
          <a:stretch>
            <a:fillRect/>
          </a:stretch>
        </p:blipFill>
        <p:spPr>
          <a:xfrm>
            <a:off x="1272581" y="837312"/>
            <a:ext cx="9646839" cy="596935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397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通用函数</a:t>
            </a:r>
            <a:r>
              <a:rPr lang="en-US" altLang="zh-CN" dirty="0">
                <a:sym typeface="+mn-ea"/>
              </a:rPr>
              <a:t>/</a:t>
            </a:r>
            <a:r>
              <a:rPr lang="zh-CN" altLang="en-US" dirty="0">
                <a:sym typeface="+mn-ea"/>
              </a:rPr>
              <a:t>常用函数</a:t>
            </a:r>
            <a:r>
              <a:rPr lang="en-US" altLang="zh-CN" dirty="0">
                <a:sym typeface="+mn-ea"/>
              </a:rPr>
              <a:t>(</a:t>
            </a:r>
            <a:r>
              <a:rPr lang="zh-CN" altLang="en-US" dirty="0">
                <a:sym typeface="+mn-ea"/>
              </a:rPr>
              <a:t>一元函数</a:t>
            </a:r>
            <a:r>
              <a:rPr lang="en-US" altLang="zh-CN" dirty="0">
                <a:sym typeface="+mn-ea"/>
              </a:rPr>
              <a:t>)</a:t>
            </a:r>
            <a:endParaRPr lang="en-US" altLang="zh-CN" dirty="0">
              <a:sym typeface="+mn-ea"/>
            </a:endParaRPr>
          </a:p>
        </p:txBody>
      </p:sp>
      <p:pic>
        <p:nvPicPr>
          <p:cNvPr id="4" name="图片 3"/>
          <p:cNvPicPr>
            <a:picLocks noChangeAspect="1"/>
          </p:cNvPicPr>
          <p:nvPr/>
        </p:nvPicPr>
        <p:blipFill>
          <a:blip r:embed="rId1"/>
          <a:stretch>
            <a:fillRect/>
          </a:stretch>
        </p:blipFill>
        <p:spPr>
          <a:xfrm>
            <a:off x="696650" y="1197269"/>
            <a:ext cx="11122625" cy="42662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0125" y="490538"/>
            <a:ext cx="8229600" cy="752475"/>
          </a:xfrm>
        </p:spPr>
        <p:txBody>
          <a:bodyPr/>
          <a:lstStyle/>
          <a:p>
            <a:pPr algn="l"/>
            <a:r>
              <a:rPr lang="en-US" altLang="zh-CN" dirty="0"/>
              <a:t>time</a:t>
            </a:r>
            <a:r>
              <a:rPr lang="zh-CN" altLang="en-US" dirty="0"/>
              <a:t>模块</a:t>
            </a:r>
            <a:r>
              <a:rPr lang="en-US" altLang="zh-CN" dirty="0"/>
              <a:t>-</a:t>
            </a:r>
            <a:r>
              <a:rPr lang="zh-CN" altLang="en-US" dirty="0"/>
              <a:t>时间元组</a:t>
            </a:r>
            <a:endParaRPr lang="zh-CN" altLang="en-US" dirty="0"/>
          </a:p>
        </p:txBody>
      </p:sp>
      <p:pic>
        <p:nvPicPr>
          <p:cNvPr id="4" name="图片 3"/>
          <p:cNvPicPr>
            <a:picLocks noChangeAspect="1"/>
          </p:cNvPicPr>
          <p:nvPr/>
        </p:nvPicPr>
        <p:blipFill>
          <a:blip r:embed="rId1"/>
          <a:stretch>
            <a:fillRect/>
          </a:stretch>
        </p:blipFill>
        <p:spPr>
          <a:xfrm>
            <a:off x="1560134" y="1125278"/>
            <a:ext cx="9323272" cy="508186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9500" y="4397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通用函数</a:t>
            </a:r>
            <a:r>
              <a:rPr lang="en-US" altLang="zh-CN" dirty="0">
                <a:sym typeface="+mn-ea"/>
              </a:rPr>
              <a:t>/</a:t>
            </a:r>
            <a:r>
              <a:rPr lang="zh-CN" altLang="en-US" dirty="0">
                <a:sym typeface="+mn-ea"/>
              </a:rPr>
              <a:t>常用函数</a:t>
            </a:r>
            <a:r>
              <a:rPr lang="en-US" altLang="zh-CN" dirty="0">
                <a:sym typeface="+mn-ea"/>
              </a:rPr>
              <a:t>(</a:t>
            </a:r>
            <a:r>
              <a:rPr lang="zh-CN" altLang="en-US" dirty="0">
                <a:sym typeface="+mn-ea"/>
              </a:rPr>
              <a:t>二元函数</a:t>
            </a:r>
            <a:r>
              <a:rPr lang="en-US" altLang="zh-CN" dirty="0">
                <a:sym typeface="+mn-ea"/>
              </a:rPr>
              <a:t>)</a:t>
            </a:r>
            <a:endParaRPr lang="en-US" altLang="zh-CN" dirty="0">
              <a:sym typeface="+mn-ea"/>
            </a:endParaRPr>
          </a:p>
        </p:txBody>
      </p:sp>
      <p:graphicFrame>
        <p:nvGraphicFramePr>
          <p:cNvPr id="2" name="表格 1"/>
          <p:cNvGraphicFramePr/>
          <p:nvPr/>
        </p:nvGraphicFramePr>
        <p:xfrm>
          <a:off x="562146" y="1320494"/>
          <a:ext cx="11067393" cy="4206108"/>
        </p:xfrm>
        <a:graphic>
          <a:graphicData uri="http://schemas.openxmlformats.org/drawingml/2006/table">
            <a:tbl>
              <a:tblPr firstRow="1" bandRow="1">
                <a:tableStyleId>{00A15C55-8517-42AA-B614-E9B94910E393}</a:tableStyleId>
              </a:tblPr>
              <a:tblGrid>
                <a:gridCol w="2071525"/>
                <a:gridCol w="6071100"/>
                <a:gridCol w="2924768"/>
              </a:tblGrid>
              <a:tr h="396148">
                <a:tc>
                  <a:txBody>
                    <a:bodyPr/>
                    <a:lstStyle/>
                    <a:p>
                      <a:pPr>
                        <a:buNone/>
                      </a:pPr>
                      <a:r>
                        <a:rPr lang="zh-CN" altLang="en-US" sz="2000"/>
                        <a:t>二元</a:t>
                      </a:r>
                      <a:r>
                        <a:rPr lang="en-US" altLang="zh-CN" sz="2000"/>
                        <a:t>ufunc</a:t>
                      </a:r>
                      <a:endParaRPr lang="en-US" altLang="zh-CN" sz="2000"/>
                    </a:p>
                  </a:txBody>
                  <a:tcPr marL="91419" marR="91419" marT="45709" marB="45709"/>
                </a:tc>
                <a:tc>
                  <a:txBody>
                    <a:bodyPr/>
                    <a:lstStyle/>
                    <a:p>
                      <a:pPr>
                        <a:buNone/>
                      </a:pPr>
                      <a:r>
                        <a:rPr lang="zh-CN" altLang="en-US" sz="2000"/>
                        <a:t>描述</a:t>
                      </a:r>
                      <a:endParaRPr lang="zh-CN" altLang="en-US" sz="2000"/>
                    </a:p>
                  </a:txBody>
                  <a:tcPr marL="91419" marR="91419" marT="45709" marB="45709"/>
                </a:tc>
                <a:tc>
                  <a:txBody>
                    <a:bodyPr/>
                    <a:lstStyle/>
                    <a:p>
                      <a:pPr>
                        <a:buNone/>
                      </a:pPr>
                      <a:r>
                        <a:rPr lang="zh-CN" altLang="en-US" sz="2000"/>
                        <a:t>调用方式</a:t>
                      </a:r>
                      <a:endParaRPr lang="zh-CN" altLang="en-US" sz="2000"/>
                    </a:p>
                  </a:txBody>
                  <a:tcPr marL="91419" marR="91419" marT="45709" marB="45709"/>
                </a:tc>
              </a:tr>
              <a:tr h="365236">
                <a:tc>
                  <a:txBody>
                    <a:bodyPr/>
                    <a:lstStyle/>
                    <a:p>
                      <a:pPr>
                        <a:buNone/>
                      </a:pPr>
                      <a:r>
                        <a:rPr lang="en-US" altLang="zh-CN" sz="2000"/>
                        <a:t>mod</a:t>
                      </a:r>
                      <a:endParaRPr lang="en-US" altLang="zh-CN" sz="2000"/>
                    </a:p>
                  </a:txBody>
                  <a:tcPr marL="91419" marR="91419" marT="45709" marB="45709"/>
                </a:tc>
                <a:tc>
                  <a:txBody>
                    <a:bodyPr/>
                    <a:lstStyle/>
                    <a:p>
                      <a:pPr>
                        <a:buNone/>
                      </a:pPr>
                      <a:r>
                        <a:rPr lang="zh-CN" altLang="en-US" sz="1800" b="0" i="0" kern="1200" dirty="0">
                          <a:solidFill>
                            <a:schemeClr val="dk1"/>
                          </a:solidFill>
                          <a:effectLst/>
                          <a:latin typeface="+mn-lt"/>
                          <a:ea typeface="+mn-ea"/>
                          <a:cs typeface="+mn-cs"/>
                        </a:rPr>
                        <a:t>元素级的求模计算（除法取余）</a:t>
                      </a:r>
                      <a:endParaRPr lang="zh-CN" altLang="en-US" sz="2000" dirty="0"/>
                    </a:p>
                  </a:txBody>
                  <a:tcPr marL="91419" marR="91419" marT="45709" marB="45709"/>
                </a:tc>
                <a:tc>
                  <a:txBody>
                    <a:bodyPr/>
                    <a:lstStyle/>
                    <a:p>
                      <a:pPr>
                        <a:buNone/>
                      </a:pPr>
                      <a:r>
                        <a:rPr lang="en-US" altLang="zh-CN" sz="2000"/>
                        <a:t>np.mod(arr1,arr2)</a:t>
                      </a:r>
                      <a:endParaRPr lang="en-US" altLang="zh-CN" sz="2000"/>
                    </a:p>
                  </a:txBody>
                  <a:tcPr marL="91419" marR="91419" marT="45709" marB="45709"/>
                </a:tc>
              </a:tr>
              <a:tr h="396148">
                <a:tc>
                  <a:txBody>
                    <a:bodyPr/>
                    <a:lstStyle/>
                    <a:p>
                      <a:pPr>
                        <a:buNone/>
                      </a:pPr>
                      <a:r>
                        <a:rPr lang="en-US" altLang="zh-CN" sz="2000" dirty="0"/>
                        <a:t>dot</a:t>
                      </a:r>
                      <a:endParaRPr lang="en-US" altLang="zh-CN" sz="2000" dirty="0"/>
                    </a:p>
                  </a:txBody>
                  <a:tcPr marL="91419" marR="91419" marT="45709" marB="45709"/>
                </a:tc>
                <a:tc>
                  <a:txBody>
                    <a:bodyPr/>
                    <a:lstStyle/>
                    <a:p>
                      <a:pPr>
                        <a:buNone/>
                      </a:pPr>
                      <a:r>
                        <a:rPr lang="zh-CN" altLang="en-US" sz="2000" dirty="0"/>
                        <a:t>求两个数组的点积</a:t>
                      </a:r>
                      <a:endParaRPr lang="zh-CN" altLang="en-US" sz="2000" dirty="0"/>
                    </a:p>
                  </a:txBody>
                  <a:tcPr marL="91419" marR="91419" marT="45709" marB="45709"/>
                </a:tc>
                <a:tc>
                  <a:txBody>
                    <a:bodyPr/>
                    <a:lstStyle/>
                    <a:p>
                      <a:pPr>
                        <a:buNone/>
                      </a:pPr>
                      <a:r>
                        <a:rPr lang="en-US" altLang="zh-CN" sz="2000" dirty="0"/>
                        <a:t>np.dot(arr1,arr2)</a:t>
                      </a:r>
                      <a:endParaRPr lang="en-US" altLang="zh-CN" sz="2000" dirty="0"/>
                    </a:p>
                  </a:txBody>
                  <a:tcPr marL="91419" marR="91419" marT="45709" marB="45709"/>
                </a:tc>
              </a:tr>
              <a:tr h="1310337">
                <a:tc>
                  <a:txBody>
                    <a:bodyPr/>
                    <a:lstStyle/>
                    <a:p>
                      <a:pPr>
                        <a:buNone/>
                      </a:pPr>
                      <a:r>
                        <a:rPr lang="en-US" altLang="zh-CN" sz="2000" dirty="0"/>
                        <a:t>greater</a:t>
                      </a:r>
                      <a:r>
                        <a:rPr lang="zh-CN" altLang="en-US" sz="2000" dirty="0"/>
                        <a:t>、</a:t>
                      </a:r>
                      <a:r>
                        <a:rPr lang="en-US" altLang="zh-CN" sz="2000" dirty="0" err="1"/>
                        <a:t>greater_equal</a:t>
                      </a:r>
                      <a:r>
                        <a:rPr lang="zh-CN" altLang="en-US" sz="2000" dirty="0"/>
                        <a:t>、</a:t>
                      </a:r>
                      <a:r>
                        <a:rPr lang="en-US" altLang="zh-CN" sz="2000" dirty="0"/>
                        <a:t>less</a:t>
                      </a:r>
                      <a:r>
                        <a:rPr lang="zh-CN" altLang="en-US" sz="2000" dirty="0"/>
                        <a:t>、</a:t>
                      </a:r>
                      <a:r>
                        <a:rPr lang="en-US" altLang="zh-CN" sz="2000" dirty="0" err="1"/>
                        <a:t>less_equal</a:t>
                      </a:r>
                      <a:r>
                        <a:rPr lang="zh-CN" altLang="en-US" sz="2000" dirty="0"/>
                        <a:t>、</a:t>
                      </a:r>
                      <a:r>
                        <a:rPr lang="en-US" altLang="zh-CN" sz="2000" dirty="0"/>
                        <a:t>equal</a:t>
                      </a:r>
                      <a:r>
                        <a:rPr lang="zh-CN" altLang="en-US" sz="2000" dirty="0"/>
                        <a:t>、</a:t>
                      </a:r>
                      <a:r>
                        <a:rPr lang="en-US" altLang="zh-CN" sz="2000" dirty="0" err="1"/>
                        <a:t>not_equal</a:t>
                      </a:r>
                      <a:endParaRPr lang="en-US" altLang="zh-CN" sz="2000" dirty="0"/>
                    </a:p>
                  </a:txBody>
                  <a:tcPr marL="91419" marR="91419" marT="45709" marB="45709"/>
                </a:tc>
                <a:tc>
                  <a:txBody>
                    <a:bodyPr/>
                    <a:lstStyle/>
                    <a:p>
                      <a:pPr>
                        <a:buNone/>
                      </a:pPr>
                      <a:r>
                        <a:rPr lang="zh-CN" altLang="en-US" sz="2000" dirty="0"/>
                        <a:t>执行元素级别的比较运算，最终返回一个布尔型数组</a:t>
                      </a:r>
                      <a:endParaRPr lang="zh-CN" altLang="en-US" sz="2000" dirty="0"/>
                    </a:p>
                  </a:txBody>
                  <a:tcPr marL="91419" marR="91419" marT="45709" marB="45709"/>
                </a:tc>
                <a:tc>
                  <a:txBody>
                    <a:bodyPr/>
                    <a:lstStyle/>
                    <a:p>
                      <a:pPr>
                        <a:buNone/>
                      </a:pPr>
                      <a:r>
                        <a:rPr lang="en-US" altLang="zh-CN" sz="2000" dirty="0" err="1"/>
                        <a:t>np.greater</a:t>
                      </a:r>
                      <a:r>
                        <a:rPr lang="en-US" altLang="zh-CN" sz="2000" dirty="0"/>
                        <a:t>(arr1, arr2)</a:t>
                      </a:r>
                      <a:endParaRPr lang="en-US" altLang="zh-CN" sz="2000" dirty="0"/>
                    </a:p>
                    <a:p>
                      <a:pPr>
                        <a:buNone/>
                      </a:pPr>
                      <a:r>
                        <a:rPr lang="en-US" altLang="zh-CN" sz="2000" dirty="0" err="1"/>
                        <a:t>np.less</a:t>
                      </a:r>
                      <a:r>
                        <a:rPr lang="en-US" altLang="zh-CN" sz="2000" dirty="0"/>
                        <a:t>(arr1, arr2)</a:t>
                      </a:r>
                      <a:endParaRPr lang="en-US" altLang="zh-CN" sz="2000" dirty="0"/>
                    </a:p>
                    <a:p>
                      <a:pPr>
                        <a:buNone/>
                      </a:pPr>
                      <a:r>
                        <a:rPr lang="en-US" altLang="zh-CN" sz="2000" dirty="0" err="1"/>
                        <a:t>np.equal</a:t>
                      </a:r>
                      <a:r>
                        <a:rPr lang="en-US" altLang="zh-CN" sz="2000" dirty="0"/>
                        <a:t>(arr1, arr2)</a:t>
                      </a:r>
                      <a:endParaRPr lang="en-US" altLang="zh-CN" sz="2000" dirty="0"/>
                    </a:p>
                  </a:txBody>
                  <a:tcPr marL="91419" marR="91419" marT="45709" marB="45709"/>
                </a:tc>
              </a:tr>
              <a:tr h="1005607">
                <a:tc>
                  <a:txBody>
                    <a:bodyPr/>
                    <a:lstStyle/>
                    <a:p>
                      <a:pPr>
                        <a:buNone/>
                      </a:pPr>
                      <a:r>
                        <a:rPr lang="en-US" altLang="zh-CN" sz="2000" dirty="0" err="1"/>
                        <a:t>logical_and</a:t>
                      </a:r>
                      <a:r>
                        <a:rPr lang="zh-CN" altLang="en-US" sz="2000" dirty="0"/>
                        <a:t>、</a:t>
                      </a:r>
                      <a:r>
                        <a:rPr lang="en-US" altLang="zh-CN" sz="2000" dirty="0" err="1"/>
                        <a:t>logical_or</a:t>
                      </a:r>
                      <a:r>
                        <a:rPr lang="zh-CN" altLang="en-US" sz="2000" dirty="0"/>
                        <a:t>、</a:t>
                      </a:r>
                      <a:r>
                        <a:rPr lang="en-US" altLang="zh-CN" sz="2000" dirty="0" err="1"/>
                        <a:t>logical_xor</a:t>
                      </a:r>
                      <a:endParaRPr lang="en-US" altLang="zh-CN" sz="2000" dirty="0"/>
                    </a:p>
                  </a:txBody>
                  <a:tcPr marL="91419" marR="91419" marT="45709" marB="45709"/>
                </a:tc>
                <a:tc>
                  <a:txBody>
                    <a:bodyPr/>
                    <a:lstStyle/>
                    <a:p>
                      <a:pPr>
                        <a:buNone/>
                      </a:pPr>
                      <a:r>
                        <a:rPr lang="zh-CN" altLang="en-US" sz="2000" dirty="0"/>
                        <a:t>执行元素级别的布尔逻辑运算，相当于中缀运算符</a:t>
                      </a:r>
                      <a:r>
                        <a:rPr lang="en-US" altLang="zh-CN" sz="2000" dirty="0"/>
                        <a:t>&amp;</a:t>
                      </a:r>
                      <a:r>
                        <a:rPr lang="zh-CN" altLang="en-US" sz="2000" dirty="0"/>
                        <a:t>、</a:t>
                      </a:r>
                      <a:r>
                        <a:rPr lang="en-US" altLang="zh-CN" sz="2000" dirty="0"/>
                        <a:t>|</a:t>
                      </a:r>
                      <a:r>
                        <a:rPr lang="zh-CN" altLang="en-US" sz="2000" dirty="0"/>
                        <a:t>、</a:t>
                      </a:r>
                      <a:r>
                        <a:rPr lang="en-US" altLang="zh-CN" sz="2000" dirty="0"/>
                        <a:t>^</a:t>
                      </a:r>
                      <a:endParaRPr lang="en-US" altLang="zh-CN" sz="2000" dirty="0"/>
                    </a:p>
                  </a:txBody>
                  <a:tcPr marL="91419" marR="91419" marT="45709" marB="45709"/>
                </a:tc>
                <a:tc>
                  <a:txBody>
                    <a:bodyPr/>
                    <a:lstStyle/>
                    <a:p>
                      <a:pPr>
                        <a:buNone/>
                      </a:pPr>
                      <a:r>
                        <a:rPr lang="en-US" altLang="zh-CN" sz="2000" dirty="0" err="1"/>
                        <a:t>np.logical_and</a:t>
                      </a:r>
                      <a:r>
                        <a:rPr lang="en-US" altLang="zh-CN" sz="2000" dirty="0"/>
                        <a:t>(arr1,arr2)</a:t>
                      </a:r>
                      <a:endParaRPr lang="en-US" altLang="zh-CN" sz="2000" dirty="0"/>
                    </a:p>
                    <a:p>
                      <a:pPr>
                        <a:buNone/>
                      </a:pPr>
                      <a:r>
                        <a:rPr lang="en-US" altLang="zh-CN" sz="2000" dirty="0" err="1"/>
                        <a:t>np.logical_or</a:t>
                      </a:r>
                      <a:r>
                        <a:rPr lang="en-US" altLang="zh-CN" sz="2000" dirty="0"/>
                        <a:t>(arr1,arr2)</a:t>
                      </a:r>
                      <a:endParaRPr lang="en-US" altLang="zh-CN" sz="2000" dirty="0"/>
                    </a:p>
                    <a:p>
                      <a:pPr>
                        <a:buNone/>
                      </a:pPr>
                      <a:r>
                        <a:rPr lang="en-US" altLang="zh-CN" sz="2000" dirty="0" err="1"/>
                        <a:t>np.logical_xor</a:t>
                      </a:r>
                      <a:r>
                        <a:rPr lang="en-US" altLang="zh-CN" sz="2000" dirty="0"/>
                        <a:t>(arr1,arr2)</a:t>
                      </a:r>
                      <a:endParaRPr lang="en-US" altLang="zh-CN" sz="2000" dirty="0"/>
                    </a:p>
                  </a:txBody>
                  <a:tcPr marL="91419" marR="91419" marT="45709" marB="45709"/>
                </a:tc>
              </a:tr>
              <a:tr h="700878">
                <a:tc>
                  <a:txBody>
                    <a:bodyPr/>
                    <a:lstStyle/>
                    <a:p>
                      <a:pPr>
                        <a:buNone/>
                      </a:pPr>
                      <a:r>
                        <a:rPr lang="en-US" altLang="zh-CN" sz="2000" dirty="0"/>
                        <a:t>power</a:t>
                      </a:r>
                      <a:endParaRPr lang="en-US" altLang="zh-CN" sz="2000" dirty="0"/>
                    </a:p>
                  </a:txBody>
                  <a:tcPr marL="91419" marR="91419" marT="45709" marB="45709"/>
                </a:tc>
                <a:tc>
                  <a:txBody>
                    <a:bodyPr/>
                    <a:lstStyle/>
                    <a:p>
                      <a:pPr>
                        <a:buNone/>
                      </a:pPr>
                      <a:r>
                        <a:rPr lang="zh-CN" altLang="en-US" sz="2000" dirty="0"/>
                        <a:t>求解对数组中的每个元素进行给定次数的指数值，类似于</a:t>
                      </a:r>
                      <a:r>
                        <a:rPr lang="en-US" altLang="zh-CN" sz="2000" dirty="0"/>
                        <a:t>: </a:t>
                      </a:r>
                      <a:r>
                        <a:rPr lang="en-US" altLang="zh-CN" sz="2000" dirty="0" err="1"/>
                        <a:t>arr</a:t>
                      </a:r>
                      <a:r>
                        <a:rPr lang="en-US" altLang="zh-CN" sz="2000" dirty="0"/>
                        <a:t> ** 3</a:t>
                      </a:r>
                      <a:endParaRPr lang="en-US" altLang="zh-CN" sz="2000" dirty="0"/>
                    </a:p>
                  </a:txBody>
                  <a:tcPr marL="91419" marR="91419" marT="45709" marB="45709"/>
                </a:tc>
                <a:tc>
                  <a:txBody>
                    <a:bodyPr/>
                    <a:lstStyle/>
                    <a:p>
                      <a:pPr>
                        <a:buNone/>
                      </a:pPr>
                      <a:r>
                        <a:rPr lang="en-US" altLang="zh-CN" sz="2000" dirty="0" err="1"/>
                        <a:t>np.power</a:t>
                      </a:r>
                      <a:r>
                        <a:rPr lang="en-US" altLang="zh-CN" sz="2000" dirty="0"/>
                        <a:t>(</a:t>
                      </a:r>
                      <a:r>
                        <a:rPr lang="en-US" altLang="zh-CN" sz="2000" dirty="0" err="1"/>
                        <a:t>arr</a:t>
                      </a:r>
                      <a:r>
                        <a:rPr lang="en-US" altLang="zh-CN" sz="2000" dirty="0"/>
                        <a:t>, 3)</a:t>
                      </a:r>
                      <a:endParaRPr lang="en-US" altLang="zh-CN" sz="2000" dirty="0"/>
                    </a:p>
                  </a:txBody>
                  <a:tcPr marL="91419" marR="91419" marT="45709" marB="45709"/>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524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通用函数</a:t>
            </a:r>
            <a:r>
              <a:rPr lang="en-US" altLang="zh-CN" dirty="0">
                <a:sym typeface="+mn-ea"/>
              </a:rPr>
              <a:t>/</a:t>
            </a:r>
            <a:r>
              <a:rPr lang="zh-CN" altLang="en-US" dirty="0">
                <a:sym typeface="+mn-ea"/>
              </a:rPr>
              <a:t>常用函数</a:t>
            </a:r>
            <a:r>
              <a:rPr lang="en-US" altLang="zh-CN" dirty="0">
                <a:sym typeface="+mn-ea"/>
              </a:rPr>
              <a:t>(</a:t>
            </a:r>
            <a:r>
              <a:rPr lang="zh-CN" altLang="en-US" dirty="0">
                <a:sym typeface="+mn-ea"/>
              </a:rPr>
              <a:t>二元函数</a:t>
            </a:r>
            <a:r>
              <a:rPr lang="en-US" altLang="zh-CN" dirty="0">
                <a:sym typeface="+mn-ea"/>
              </a:rPr>
              <a:t>)</a:t>
            </a:r>
            <a:endParaRPr lang="en-US" altLang="zh-CN" dirty="0">
              <a:sym typeface="+mn-ea"/>
            </a:endParaRPr>
          </a:p>
        </p:txBody>
      </p:sp>
      <p:pic>
        <p:nvPicPr>
          <p:cNvPr id="2" name="图片 1"/>
          <p:cNvPicPr>
            <a:picLocks noChangeAspect="1"/>
          </p:cNvPicPr>
          <p:nvPr/>
        </p:nvPicPr>
        <p:blipFill>
          <a:blip r:embed="rId1"/>
          <a:stretch>
            <a:fillRect/>
          </a:stretch>
        </p:blipFill>
        <p:spPr>
          <a:xfrm>
            <a:off x="2136477" y="1125277"/>
            <a:ext cx="7309622" cy="534662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6785" y="1067184"/>
            <a:ext cx="11178429" cy="4723632"/>
          </a:xfrm>
        </p:spPr>
        <p:txBody>
          <a:bodyPr>
            <a:normAutofit/>
          </a:bodyPr>
          <a:lstStyle/>
          <a:p>
            <a:pPr>
              <a:lnSpc>
                <a:spcPct val="150000"/>
              </a:lnSpc>
            </a:pPr>
            <a:r>
              <a:rPr lang="en-US" altLang="zh-CN" sz="2400" dirty="0"/>
              <a:t> </a:t>
            </a:r>
            <a:r>
              <a:rPr lang="zh-CN" altLang="en-US" sz="2400" dirty="0"/>
              <a:t>聚合函数是对一组值</a:t>
            </a:r>
            <a:r>
              <a:rPr lang="en-US" altLang="zh-CN" sz="2400" dirty="0"/>
              <a:t>(</a:t>
            </a:r>
            <a:r>
              <a:rPr lang="en-US" altLang="zh-CN" sz="2400" dirty="0" err="1"/>
              <a:t>eg</a:t>
            </a:r>
            <a:r>
              <a:rPr lang="zh-CN" altLang="en-US" sz="2400" dirty="0"/>
              <a:t>一个数组</a:t>
            </a:r>
            <a:r>
              <a:rPr lang="en-US" altLang="zh-CN" sz="2400" dirty="0"/>
              <a:t>)</a:t>
            </a:r>
            <a:r>
              <a:rPr lang="zh-CN" altLang="en-US" sz="2400" dirty="0"/>
              <a:t>进行操作，返回一个单一值作为结果的函数。当然聚合函数也可以指定对某个具体的轴进行数据聚合操作；常见的聚合操作有：</a:t>
            </a:r>
            <a:r>
              <a:rPr lang="zh-CN" altLang="en-US" sz="2400" b="1" dirty="0">
                <a:solidFill>
                  <a:srgbClr val="00B050"/>
                </a:solidFill>
              </a:rPr>
              <a:t>平均值、最大值、最小值、总体标准偏差等等</a:t>
            </a:r>
            <a:endParaRPr lang="zh-CN" altLang="en-US" sz="2400" b="1" dirty="0">
              <a:solidFill>
                <a:srgbClr val="00B050"/>
              </a:solidFill>
            </a:endParaRPr>
          </a:p>
        </p:txBody>
      </p:sp>
      <p:sp>
        <p:nvSpPr>
          <p:cNvPr id="3" name="标题 2"/>
          <p:cNvSpPr>
            <a:spLocks noGrp="1"/>
          </p:cNvSpPr>
          <p:nvPr>
            <p:ph type="title"/>
          </p:nvPr>
        </p:nvSpPr>
        <p:spPr>
          <a:xfrm>
            <a:off x="1092200" y="4397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聚合函数</a:t>
            </a:r>
            <a:endParaRPr lang="zh-CN" altLang="en-US" dirty="0">
              <a:sym typeface="+mn-ea"/>
            </a:endParaRPr>
          </a:p>
        </p:txBody>
      </p:sp>
      <p:pic>
        <p:nvPicPr>
          <p:cNvPr id="7" name="图片 6"/>
          <p:cNvPicPr>
            <a:picLocks noChangeAspect="1"/>
          </p:cNvPicPr>
          <p:nvPr/>
        </p:nvPicPr>
        <p:blipFill>
          <a:blip r:embed="rId1"/>
          <a:stretch>
            <a:fillRect/>
          </a:stretch>
        </p:blipFill>
        <p:spPr>
          <a:xfrm>
            <a:off x="5880026" y="2997052"/>
            <a:ext cx="4304304" cy="3266319"/>
          </a:xfrm>
          <a:prstGeom prst="rect">
            <a:avLst/>
          </a:prstGeom>
        </p:spPr>
      </p:pic>
      <p:pic>
        <p:nvPicPr>
          <p:cNvPr id="5" name="图片 4"/>
          <p:cNvPicPr>
            <a:picLocks noChangeAspect="1"/>
          </p:cNvPicPr>
          <p:nvPr/>
        </p:nvPicPr>
        <p:blipFill>
          <a:blip r:embed="rId2"/>
          <a:stretch>
            <a:fillRect/>
          </a:stretch>
        </p:blipFill>
        <p:spPr>
          <a:xfrm>
            <a:off x="1200590" y="2997053"/>
            <a:ext cx="3450058" cy="362781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39738"/>
            <a:ext cx="8229600" cy="752475"/>
          </a:xfrm>
        </p:spPr>
        <p:txBody>
          <a:bodyPr/>
          <a:lstStyle/>
          <a:p>
            <a:pPr algn="l"/>
            <a:r>
              <a:rPr lang="en-US" altLang="zh-CN" dirty="0" err="1">
                <a:sym typeface="+mn-ea"/>
              </a:rPr>
              <a:t>ndarray</a:t>
            </a:r>
            <a:r>
              <a:rPr lang="en-US" altLang="zh-CN" dirty="0">
                <a:sym typeface="+mn-ea"/>
              </a:rPr>
              <a:t>-</a:t>
            </a:r>
            <a:r>
              <a:rPr lang="zh-CN" altLang="en-US" dirty="0">
                <a:sym typeface="+mn-ea"/>
              </a:rPr>
              <a:t>聚合函数</a:t>
            </a:r>
            <a:endParaRPr lang="zh-CN" altLang="en-US" dirty="0">
              <a:sym typeface="+mn-ea"/>
            </a:endParaRPr>
          </a:p>
        </p:txBody>
      </p:sp>
      <p:pic>
        <p:nvPicPr>
          <p:cNvPr id="4" name="图片 3"/>
          <p:cNvPicPr>
            <a:picLocks noChangeAspect="1"/>
          </p:cNvPicPr>
          <p:nvPr/>
        </p:nvPicPr>
        <p:blipFill>
          <a:blip r:embed="rId1"/>
          <a:stretch>
            <a:fillRect/>
          </a:stretch>
        </p:blipFill>
        <p:spPr>
          <a:xfrm>
            <a:off x="1920503" y="965054"/>
            <a:ext cx="8350995" cy="586983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413305" y="970230"/>
            <a:ext cx="11178429" cy="4723632"/>
          </a:xfrm>
        </p:spPr>
        <p:txBody>
          <a:bodyPr/>
          <a:lstStyle/>
          <a:p>
            <a:pPr>
              <a:lnSpc>
                <a:spcPct val="150000"/>
              </a:lnSpc>
            </a:pPr>
            <a:r>
              <a:rPr lang="en-US" altLang="zh-CN" dirty="0"/>
              <a:t> </a:t>
            </a:r>
            <a:r>
              <a:rPr lang="en-US" altLang="zh-CN" b="1" dirty="0" err="1"/>
              <a:t>np.where</a:t>
            </a:r>
            <a:r>
              <a:rPr lang="zh-CN" altLang="en-US" dirty="0"/>
              <a:t>函数是三元表达式</a:t>
            </a:r>
            <a:r>
              <a:rPr lang="en-US" altLang="zh-CN" b="1" dirty="0"/>
              <a:t>x if condition else y</a:t>
            </a:r>
            <a:r>
              <a:rPr lang="zh-CN" altLang="en-US" dirty="0"/>
              <a:t>的矢量化版本</a:t>
            </a:r>
            <a:endParaRPr lang="zh-CN" altLang="en-US" dirty="0"/>
          </a:p>
        </p:txBody>
      </p:sp>
      <p:sp>
        <p:nvSpPr>
          <p:cNvPr id="3" name="标题 2"/>
          <p:cNvSpPr>
            <a:spLocks noGrp="1"/>
          </p:cNvSpPr>
          <p:nvPr>
            <p:ph type="title"/>
          </p:nvPr>
        </p:nvSpPr>
        <p:spPr>
          <a:xfrm>
            <a:off x="1092200" y="439738"/>
            <a:ext cx="8229600" cy="752475"/>
          </a:xfrm>
        </p:spPr>
        <p:txBody>
          <a:bodyPr/>
          <a:lstStyle/>
          <a:p>
            <a:pPr algn="l"/>
            <a:r>
              <a:rPr lang="en-US" altLang="zh-CN">
                <a:sym typeface="+mn-ea"/>
              </a:rPr>
              <a:t>np.where</a:t>
            </a:r>
            <a:r>
              <a:rPr lang="zh-CN" altLang="en-US">
                <a:sym typeface="+mn-ea"/>
              </a:rPr>
              <a:t>函数</a:t>
            </a:r>
            <a:endParaRPr lang="zh-CN" altLang="en-US">
              <a:sym typeface="+mn-ea"/>
            </a:endParaRPr>
          </a:p>
        </p:txBody>
      </p:sp>
      <p:pic>
        <p:nvPicPr>
          <p:cNvPr id="2" name="图片 1"/>
          <p:cNvPicPr>
            <a:picLocks noChangeAspect="1"/>
          </p:cNvPicPr>
          <p:nvPr/>
        </p:nvPicPr>
        <p:blipFill>
          <a:blip r:embed="rId1"/>
          <a:stretch>
            <a:fillRect/>
          </a:stretch>
        </p:blipFill>
        <p:spPr>
          <a:xfrm>
            <a:off x="189487" y="2068986"/>
            <a:ext cx="5663524" cy="2035974"/>
          </a:xfrm>
          <a:prstGeom prst="rect">
            <a:avLst/>
          </a:prstGeom>
        </p:spPr>
      </p:pic>
      <p:pic>
        <p:nvPicPr>
          <p:cNvPr id="5" name="图片 4"/>
          <p:cNvPicPr>
            <a:picLocks noChangeAspect="1"/>
          </p:cNvPicPr>
          <p:nvPr/>
        </p:nvPicPr>
        <p:blipFill>
          <a:blip r:embed="rId2"/>
          <a:stretch>
            <a:fillRect/>
          </a:stretch>
        </p:blipFill>
        <p:spPr>
          <a:xfrm>
            <a:off x="6152027" y="2068986"/>
            <a:ext cx="5730818" cy="2035339"/>
          </a:xfrm>
          <a:prstGeom prst="rect">
            <a:avLst/>
          </a:prstGeom>
        </p:spPr>
      </p:pic>
      <p:pic>
        <p:nvPicPr>
          <p:cNvPr id="6" name="图片 5"/>
          <p:cNvPicPr>
            <a:picLocks noChangeAspect="1"/>
          </p:cNvPicPr>
          <p:nvPr/>
        </p:nvPicPr>
        <p:blipFill>
          <a:blip r:embed="rId3"/>
          <a:stretch>
            <a:fillRect/>
          </a:stretch>
        </p:blipFill>
        <p:spPr>
          <a:xfrm>
            <a:off x="492312" y="4273831"/>
            <a:ext cx="5360699" cy="1990264"/>
          </a:xfrm>
          <a:prstGeom prst="rect">
            <a:avLst/>
          </a:prstGeom>
        </p:spPr>
      </p:pic>
      <p:pic>
        <p:nvPicPr>
          <p:cNvPr id="7" name="图片 6"/>
          <p:cNvPicPr>
            <a:picLocks noChangeAspect="1"/>
          </p:cNvPicPr>
          <p:nvPr/>
        </p:nvPicPr>
        <p:blipFill>
          <a:blip r:embed="rId4"/>
          <a:stretch>
            <a:fillRect/>
          </a:stretch>
        </p:blipFill>
        <p:spPr>
          <a:xfrm>
            <a:off x="6030135" y="4273831"/>
            <a:ext cx="5852710" cy="175727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err="1">
                <a:sym typeface="+mn-ea"/>
              </a:rPr>
              <a:t>np.where</a:t>
            </a:r>
            <a:r>
              <a:rPr lang="zh-CN" altLang="en-US" dirty="0">
                <a:sym typeface="+mn-ea"/>
              </a:rPr>
              <a:t>函数</a:t>
            </a:r>
            <a:endParaRPr lang="zh-CN" altLang="en-US" dirty="0">
              <a:sym typeface="+mn-ea"/>
            </a:endParaRPr>
          </a:p>
        </p:txBody>
      </p:sp>
      <p:pic>
        <p:nvPicPr>
          <p:cNvPr id="2" name="图片 1"/>
          <p:cNvPicPr>
            <a:picLocks noChangeAspect="1"/>
          </p:cNvPicPr>
          <p:nvPr/>
        </p:nvPicPr>
        <p:blipFill>
          <a:blip r:embed="rId1"/>
          <a:stretch>
            <a:fillRect/>
          </a:stretch>
        </p:blipFill>
        <p:spPr>
          <a:xfrm>
            <a:off x="264702" y="1197268"/>
            <a:ext cx="11494510" cy="3815541"/>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6785" y="1067184"/>
            <a:ext cx="11178429" cy="4723632"/>
          </a:xfrm>
        </p:spPr>
        <p:txBody>
          <a:bodyPr/>
          <a:lstStyle/>
          <a:p>
            <a:pPr>
              <a:lnSpc>
                <a:spcPct val="150000"/>
              </a:lnSpc>
            </a:pPr>
            <a:r>
              <a:rPr lang="en-US" altLang="zh-CN" dirty="0"/>
              <a:t> </a:t>
            </a:r>
            <a:r>
              <a:rPr lang="zh-CN" altLang="en-US" dirty="0"/>
              <a:t>练习：将数组中的所有异常数字替换为</a:t>
            </a:r>
            <a:r>
              <a:rPr lang="en-US" altLang="zh-CN" dirty="0"/>
              <a:t>0</a:t>
            </a:r>
            <a:r>
              <a:rPr lang="zh-CN" altLang="en-US" dirty="0"/>
              <a:t>，比如将</a:t>
            </a:r>
            <a:r>
              <a:rPr lang="en-US" altLang="zh-CN" dirty="0" err="1"/>
              <a:t>NaN</a:t>
            </a:r>
            <a:r>
              <a:rPr lang="zh-CN" altLang="en-US" dirty="0"/>
              <a:t>替换为</a:t>
            </a:r>
            <a:r>
              <a:rPr lang="en-US" altLang="zh-CN" dirty="0"/>
              <a:t>0</a:t>
            </a:r>
            <a:endParaRPr lang="en-US" altLang="zh-CN" dirty="0"/>
          </a:p>
        </p:txBody>
      </p:sp>
      <p:sp>
        <p:nvSpPr>
          <p:cNvPr id="3" name="标题 2"/>
          <p:cNvSpPr>
            <a:spLocks noGrp="1"/>
          </p:cNvSpPr>
          <p:nvPr>
            <p:ph type="title"/>
          </p:nvPr>
        </p:nvSpPr>
        <p:spPr>
          <a:xfrm>
            <a:off x="1104900" y="439738"/>
            <a:ext cx="8229600" cy="752475"/>
          </a:xfrm>
        </p:spPr>
        <p:txBody>
          <a:bodyPr/>
          <a:lstStyle/>
          <a:p>
            <a:pPr algn="l"/>
            <a:r>
              <a:rPr lang="en-US" altLang="zh-CN" dirty="0" err="1">
                <a:sym typeface="+mn-ea"/>
              </a:rPr>
              <a:t>np.where</a:t>
            </a:r>
            <a:r>
              <a:rPr lang="zh-CN" altLang="en-US" dirty="0">
                <a:sym typeface="+mn-ea"/>
              </a:rPr>
              <a:t>函数</a:t>
            </a:r>
            <a:endParaRPr lang="zh-CN" altLang="en-US" dirty="0">
              <a:sym typeface="+mn-ea"/>
            </a:endParaRPr>
          </a:p>
        </p:txBody>
      </p:sp>
      <p:pic>
        <p:nvPicPr>
          <p:cNvPr id="5" name="图片 4"/>
          <p:cNvPicPr>
            <a:picLocks noChangeAspect="1"/>
          </p:cNvPicPr>
          <p:nvPr/>
        </p:nvPicPr>
        <p:blipFill>
          <a:blip r:embed="rId1"/>
          <a:stretch>
            <a:fillRect/>
          </a:stretch>
        </p:blipFill>
        <p:spPr>
          <a:xfrm>
            <a:off x="2928382" y="1845190"/>
            <a:ext cx="5327360" cy="474527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33400" y="1173430"/>
            <a:ext cx="11178429" cy="4723632"/>
          </a:xfrm>
        </p:spPr>
        <p:txBody>
          <a:bodyPr/>
          <a:lstStyle/>
          <a:p>
            <a:pPr>
              <a:lnSpc>
                <a:spcPct val="150000"/>
              </a:lnSpc>
            </a:pPr>
            <a:r>
              <a:rPr lang="en-US" altLang="zh-CN" dirty="0"/>
              <a:t> </a:t>
            </a:r>
            <a:r>
              <a:rPr lang="en-US" altLang="zh-CN" dirty="0" err="1"/>
              <a:t>np.unique</a:t>
            </a:r>
            <a:r>
              <a:rPr lang="zh-CN" altLang="en-US" dirty="0"/>
              <a:t>函数的主要作用是将数组中的元素进行去重操作</a:t>
            </a:r>
            <a:r>
              <a:rPr lang="en-US" altLang="zh-CN" dirty="0"/>
              <a:t>(</a:t>
            </a:r>
            <a:r>
              <a:rPr lang="zh-CN" altLang="en-US" dirty="0"/>
              <a:t>也就是只保存不重复的数据</a:t>
            </a:r>
            <a:r>
              <a:rPr lang="en-US" altLang="zh-CN" dirty="0"/>
              <a:t>)</a:t>
            </a:r>
            <a:endParaRPr lang="en-US" altLang="zh-CN" dirty="0"/>
          </a:p>
        </p:txBody>
      </p:sp>
      <p:sp>
        <p:nvSpPr>
          <p:cNvPr id="3" name="标题 2"/>
          <p:cNvSpPr>
            <a:spLocks noGrp="1"/>
          </p:cNvSpPr>
          <p:nvPr>
            <p:ph type="title"/>
          </p:nvPr>
        </p:nvSpPr>
        <p:spPr>
          <a:xfrm>
            <a:off x="1092200" y="439738"/>
            <a:ext cx="8229600" cy="752475"/>
          </a:xfrm>
        </p:spPr>
        <p:txBody>
          <a:bodyPr/>
          <a:lstStyle/>
          <a:p>
            <a:pPr algn="l"/>
            <a:r>
              <a:rPr lang="en-US" altLang="zh-CN" dirty="0" err="1">
                <a:sym typeface="+mn-ea"/>
              </a:rPr>
              <a:t>np.unique</a:t>
            </a:r>
            <a:r>
              <a:rPr lang="zh-CN" altLang="en-US" dirty="0">
                <a:sym typeface="+mn-ea"/>
              </a:rPr>
              <a:t>函数</a:t>
            </a:r>
            <a:endParaRPr lang="zh-CN" altLang="en-US" dirty="0">
              <a:sym typeface="+mn-ea"/>
            </a:endParaRPr>
          </a:p>
        </p:txBody>
      </p:sp>
      <p:pic>
        <p:nvPicPr>
          <p:cNvPr id="2" name="图片 1"/>
          <p:cNvPicPr>
            <a:picLocks noChangeAspect="1"/>
          </p:cNvPicPr>
          <p:nvPr/>
        </p:nvPicPr>
        <p:blipFill>
          <a:blip r:embed="rId1"/>
          <a:stretch>
            <a:fillRect/>
          </a:stretch>
        </p:blipFill>
        <p:spPr>
          <a:xfrm>
            <a:off x="2064485" y="2565104"/>
            <a:ext cx="6358192" cy="341868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6785" y="1192213"/>
            <a:ext cx="11178429" cy="4723632"/>
          </a:xfrm>
        </p:spPr>
        <p:txBody>
          <a:bodyPr/>
          <a:lstStyle/>
          <a:p>
            <a:pPr>
              <a:lnSpc>
                <a:spcPct val="150000"/>
              </a:lnSpc>
            </a:pPr>
            <a:r>
              <a:rPr lang="en-US" altLang="zh-CN" dirty="0"/>
              <a:t> pandas</a:t>
            </a:r>
            <a:r>
              <a:rPr lang="zh-CN" altLang="en-US" dirty="0"/>
              <a:t>是一种</a:t>
            </a:r>
            <a:r>
              <a:rPr lang="en-US" altLang="zh-CN" dirty="0"/>
              <a:t>Python</a:t>
            </a:r>
            <a:r>
              <a:rPr lang="zh-CN" altLang="en-US" dirty="0"/>
              <a:t>数据分析的利器，是一个开源的数据分析包，最初是应用于金融数据分析工具而开发出来的，因此</a:t>
            </a:r>
            <a:r>
              <a:rPr lang="en-US" altLang="zh-CN" dirty="0"/>
              <a:t>pandas</a:t>
            </a:r>
            <a:r>
              <a:rPr lang="zh-CN" altLang="en-US" dirty="0"/>
              <a:t>为时间序列分析提供了很好的支持。</a:t>
            </a:r>
            <a:r>
              <a:rPr lang="en-US" altLang="zh-CN" dirty="0"/>
              <a:t>pandas</a:t>
            </a:r>
            <a:r>
              <a:rPr lang="zh-CN" altLang="en-US" dirty="0"/>
              <a:t>是</a:t>
            </a:r>
            <a:r>
              <a:rPr lang="en-US" altLang="zh-CN" dirty="0" err="1"/>
              <a:t>PyData</a:t>
            </a:r>
            <a:r>
              <a:rPr lang="zh-CN" altLang="en-US" dirty="0"/>
              <a:t>项目的一部分。</a:t>
            </a:r>
            <a:endParaRPr lang="zh-CN" altLang="en-US" dirty="0"/>
          </a:p>
          <a:p>
            <a:pPr>
              <a:lnSpc>
                <a:spcPct val="150000"/>
              </a:lnSpc>
            </a:pPr>
            <a:r>
              <a:rPr lang="zh-CN" altLang="en-US" dirty="0"/>
              <a:t> 官网：http://pandas.pydata.org/</a:t>
            </a:r>
            <a:endParaRPr lang="zh-CN" altLang="en-US" dirty="0"/>
          </a:p>
          <a:p>
            <a:pPr>
              <a:lnSpc>
                <a:spcPct val="150000"/>
              </a:lnSpc>
            </a:pPr>
            <a:r>
              <a:rPr lang="zh-CN" altLang="en-US" dirty="0"/>
              <a:t> 官方文档：http://pandas.pydata.org/pandas-docs/stable/</a:t>
            </a:r>
            <a:endParaRPr lang="zh-CN" altLang="en-US" dirty="0"/>
          </a:p>
        </p:txBody>
      </p:sp>
      <p:sp>
        <p:nvSpPr>
          <p:cNvPr id="3" name="标题 2"/>
          <p:cNvSpPr>
            <a:spLocks noGrp="1"/>
          </p:cNvSpPr>
          <p:nvPr>
            <p:ph type="title"/>
          </p:nvPr>
        </p:nvSpPr>
        <p:spPr>
          <a:xfrm>
            <a:off x="1092200" y="439738"/>
            <a:ext cx="8229600" cy="752475"/>
          </a:xfrm>
        </p:spPr>
        <p:txBody>
          <a:bodyPr/>
          <a:lstStyle/>
          <a:p>
            <a:pPr algn="l"/>
            <a:r>
              <a:rPr lang="en-US" altLang="zh-CN" dirty="0">
                <a:sym typeface="+mn-ea"/>
              </a:rPr>
              <a:t>pandas</a:t>
            </a:r>
            <a:endParaRPr lang="en-US" altLang="zh-CN" dirty="0">
              <a:sym typeface="+mn-ea"/>
            </a:endParaRPr>
          </a:p>
        </p:txBody>
      </p:sp>
      <p:pic>
        <p:nvPicPr>
          <p:cNvPr id="2" name="图片 1"/>
          <p:cNvPicPr>
            <a:picLocks noChangeAspect="1"/>
          </p:cNvPicPr>
          <p:nvPr/>
        </p:nvPicPr>
        <p:blipFill>
          <a:blip r:embed="rId1"/>
          <a:stretch>
            <a:fillRect/>
          </a:stretch>
        </p:blipFill>
        <p:spPr>
          <a:xfrm>
            <a:off x="1560134" y="4755049"/>
            <a:ext cx="8360380" cy="174203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fontScale="92500" lnSpcReduction="20000"/>
          </a:bodyPr>
          <a:lstStyle/>
          <a:p>
            <a:pPr>
              <a:lnSpc>
                <a:spcPct val="150000"/>
              </a:lnSpc>
            </a:pPr>
            <a:r>
              <a:rPr lang="en-US" altLang="zh-CN" dirty="0"/>
              <a:t> </a:t>
            </a:r>
            <a:r>
              <a:rPr lang="zh-CN" altLang="en-US" dirty="0"/>
              <a:t>安装过程详见</a:t>
            </a:r>
            <a:r>
              <a:rPr lang="en-US" altLang="zh-CN" dirty="0"/>
              <a:t>: </a:t>
            </a:r>
            <a:r>
              <a:rPr lang="zh-CN" altLang="en-US" dirty="0">
                <a:hlinkClick r:id="rId1"/>
              </a:rPr>
              <a:t>官方安装文档</a:t>
            </a:r>
            <a:endParaRPr lang="zh-CN" altLang="en-US" dirty="0"/>
          </a:p>
          <a:p>
            <a:pPr>
              <a:lnSpc>
                <a:spcPct val="150000"/>
              </a:lnSpc>
            </a:pPr>
            <a:r>
              <a:rPr lang="en-US" altLang="zh-CN" dirty="0"/>
              <a:t> Python</a:t>
            </a:r>
            <a:r>
              <a:rPr lang="zh-CN" altLang="en-US" dirty="0"/>
              <a:t>版本要求：</a:t>
            </a:r>
            <a:r>
              <a:rPr lang="en-US" altLang="zh-CN" dirty="0"/>
              <a:t>2.7</a:t>
            </a:r>
            <a:r>
              <a:rPr lang="zh-CN" altLang="en-US" dirty="0"/>
              <a:t>、</a:t>
            </a:r>
            <a:r>
              <a:rPr lang="en-US" altLang="zh-CN" dirty="0"/>
              <a:t>3.4</a:t>
            </a:r>
            <a:r>
              <a:rPr lang="zh-CN" altLang="en-US" dirty="0"/>
              <a:t>、</a:t>
            </a:r>
            <a:r>
              <a:rPr lang="en-US" altLang="zh-CN" dirty="0"/>
              <a:t>3.5</a:t>
            </a:r>
            <a:r>
              <a:rPr lang="zh-CN" altLang="en-US" dirty="0"/>
              <a:t>、</a:t>
            </a:r>
            <a:r>
              <a:rPr lang="en-US" altLang="zh-CN" dirty="0"/>
              <a:t>3.6</a:t>
            </a:r>
            <a:endParaRPr lang="en-US" altLang="zh-CN" dirty="0"/>
          </a:p>
          <a:p>
            <a:pPr>
              <a:lnSpc>
                <a:spcPct val="150000"/>
              </a:lnSpc>
            </a:pPr>
            <a:r>
              <a:rPr lang="en-US" altLang="zh-CN" dirty="0"/>
              <a:t> </a:t>
            </a:r>
            <a:r>
              <a:rPr lang="zh-CN" altLang="en-US" dirty="0"/>
              <a:t>依赖</a:t>
            </a:r>
            <a:r>
              <a:rPr lang="en-US" altLang="zh-CN" dirty="0"/>
              <a:t>Python</a:t>
            </a:r>
            <a:r>
              <a:rPr lang="zh-CN" altLang="en-US" dirty="0"/>
              <a:t>库：</a:t>
            </a:r>
            <a:r>
              <a:rPr lang="en-US" altLang="zh-CN" dirty="0" err="1">
                <a:hlinkClick r:id="rId2" action="ppaction://hlinkfile"/>
              </a:rPr>
              <a:t>setuptools</a:t>
            </a:r>
            <a:r>
              <a:rPr lang="zh-CN" altLang="en-US" dirty="0"/>
              <a:t>、</a:t>
            </a:r>
            <a:r>
              <a:rPr lang="en-US" altLang="zh-CN" dirty="0" err="1">
                <a:hlinkClick r:id="rId3"/>
              </a:rPr>
              <a:t>NumPy</a:t>
            </a:r>
            <a:r>
              <a:rPr lang="zh-CN" altLang="en-US" dirty="0"/>
              <a:t>、</a:t>
            </a:r>
            <a:r>
              <a:rPr lang="en-US" altLang="zh-CN" dirty="0">
                <a:hlinkClick r:id="rId4"/>
              </a:rPr>
              <a:t>python-</a:t>
            </a:r>
            <a:r>
              <a:rPr lang="en-US" altLang="zh-CN" dirty="0" err="1">
                <a:hlinkClick r:id="rId4"/>
              </a:rPr>
              <a:t>dateutil</a:t>
            </a:r>
            <a:r>
              <a:rPr lang="zh-CN" altLang="en-US" dirty="0"/>
              <a:t>、</a:t>
            </a:r>
            <a:r>
              <a:rPr lang="en-US" altLang="zh-CN" dirty="0" err="1">
                <a:hlinkClick r:id="rId5"/>
              </a:rPr>
              <a:t>pytz</a:t>
            </a:r>
            <a:endParaRPr lang="en-US" altLang="zh-CN" dirty="0"/>
          </a:p>
          <a:p>
            <a:pPr>
              <a:lnSpc>
                <a:spcPct val="150000"/>
              </a:lnSpc>
            </a:pPr>
            <a:r>
              <a:rPr lang="en-US" altLang="zh-CN" dirty="0"/>
              <a:t> </a:t>
            </a:r>
            <a:r>
              <a:rPr lang="zh-CN" altLang="en-US" dirty="0"/>
              <a:t>安装方式：</a:t>
            </a:r>
            <a:endParaRPr lang="zh-CN" altLang="en-US" dirty="0"/>
          </a:p>
          <a:p>
            <a:pPr lvl="1">
              <a:lnSpc>
                <a:spcPct val="150000"/>
              </a:lnSpc>
            </a:pPr>
            <a:r>
              <a:rPr lang="zh-CN" altLang="en-US" dirty="0"/>
              <a:t> </a:t>
            </a:r>
            <a:r>
              <a:rPr lang="en-US" altLang="zh-CN" dirty="0"/>
              <a:t>Python</a:t>
            </a:r>
            <a:r>
              <a:rPr lang="zh-CN" altLang="en-US" dirty="0"/>
              <a:t>的</a:t>
            </a:r>
            <a:r>
              <a:rPr lang="en-US" altLang="zh-CN" dirty="0"/>
              <a:t>Anaconda</a:t>
            </a:r>
            <a:r>
              <a:rPr lang="zh-CN" altLang="en-US" dirty="0"/>
              <a:t>发行版，已经安装好</a:t>
            </a:r>
            <a:r>
              <a:rPr lang="en-US" altLang="zh-CN" dirty="0"/>
              <a:t>pandas</a:t>
            </a:r>
            <a:r>
              <a:rPr lang="zh-CN" altLang="en-US" dirty="0"/>
              <a:t>库，不需要另外安装</a:t>
            </a:r>
            <a:endParaRPr lang="zh-CN" altLang="en-US" dirty="0"/>
          </a:p>
          <a:p>
            <a:pPr lvl="1">
              <a:lnSpc>
                <a:spcPct val="150000"/>
              </a:lnSpc>
            </a:pPr>
            <a:r>
              <a:rPr lang="zh-CN" altLang="en-US" dirty="0"/>
              <a:t> 使用</a:t>
            </a:r>
            <a:r>
              <a:rPr lang="en-US" altLang="zh-CN" dirty="0"/>
              <a:t>Anaconda</a:t>
            </a:r>
            <a:r>
              <a:rPr lang="zh-CN" altLang="en-US" dirty="0"/>
              <a:t>界面安装，选择对应的</a:t>
            </a:r>
            <a:r>
              <a:rPr lang="en-US" altLang="zh-CN" dirty="0"/>
              <a:t>pandas</a:t>
            </a:r>
            <a:r>
              <a:rPr lang="zh-CN" altLang="en-US" dirty="0"/>
              <a:t>进行勾选安装即可</a:t>
            </a:r>
            <a:endParaRPr lang="zh-CN" altLang="en-US" dirty="0"/>
          </a:p>
          <a:p>
            <a:pPr lvl="1">
              <a:lnSpc>
                <a:spcPct val="150000"/>
              </a:lnSpc>
            </a:pPr>
            <a:r>
              <a:rPr lang="zh-CN" altLang="en-US" dirty="0"/>
              <a:t> 使用</a:t>
            </a:r>
            <a:r>
              <a:rPr lang="en-US" altLang="zh-CN" dirty="0"/>
              <a:t>Anaconda</a:t>
            </a:r>
            <a:r>
              <a:rPr lang="zh-CN" altLang="en-US" dirty="0"/>
              <a:t>命令安装：</a:t>
            </a:r>
            <a:r>
              <a:rPr lang="en-US" altLang="zh-CN" dirty="0" err="1"/>
              <a:t>conda</a:t>
            </a:r>
            <a:r>
              <a:rPr lang="en-US" altLang="zh-CN" dirty="0"/>
              <a:t> install pandas</a:t>
            </a:r>
            <a:endParaRPr lang="en-US" altLang="zh-CN" dirty="0"/>
          </a:p>
          <a:p>
            <a:pPr lvl="1">
              <a:lnSpc>
                <a:spcPct val="150000"/>
              </a:lnSpc>
            </a:pPr>
            <a:r>
              <a:rPr lang="en-US" altLang="zh-CN" dirty="0"/>
              <a:t> </a:t>
            </a:r>
            <a:r>
              <a:rPr lang="zh-CN" altLang="en-US" dirty="0"/>
              <a:t>使用</a:t>
            </a:r>
            <a:r>
              <a:rPr lang="en-US" altLang="zh-CN" dirty="0" err="1"/>
              <a:t>PyPi</a:t>
            </a:r>
            <a:r>
              <a:rPr lang="zh-CN" altLang="en-US" dirty="0"/>
              <a:t>安装命令安装：</a:t>
            </a:r>
            <a:r>
              <a:rPr lang="en-US" altLang="zh-CN" dirty="0"/>
              <a:t>pip install pandas</a:t>
            </a:r>
            <a:endParaRPr lang="en-US" altLang="zh-CN" dirty="0"/>
          </a:p>
        </p:txBody>
      </p:sp>
      <p:sp>
        <p:nvSpPr>
          <p:cNvPr id="3" name="标题 2"/>
          <p:cNvSpPr>
            <a:spLocks noGrp="1"/>
          </p:cNvSpPr>
          <p:nvPr>
            <p:ph type="title"/>
          </p:nvPr>
        </p:nvSpPr>
        <p:spPr>
          <a:xfrm>
            <a:off x="1092200" y="439738"/>
            <a:ext cx="8229600" cy="752475"/>
          </a:xfrm>
        </p:spPr>
        <p:txBody>
          <a:bodyPr/>
          <a:lstStyle/>
          <a:p>
            <a:pPr algn="l"/>
            <a:r>
              <a:rPr lang="en-US" altLang="zh-CN">
                <a:sym typeface="+mn-ea"/>
              </a:rPr>
              <a:t>pandas</a:t>
            </a:r>
            <a:r>
              <a:rPr lang="zh-CN" altLang="en-US">
                <a:sym typeface="+mn-ea"/>
              </a:rPr>
              <a:t>安装</a:t>
            </a:r>
            <a:endParaRPr lang="zh-CN" altLang="en-US">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28711" y="433389"/>
            <a:ext cx="6357937" cy="752475"/>
          </a:xfrm>
        </p:spPr>
        <p:txBody>
          <a:bodyPr>
            <a:normAutofit/>
          </a:bodyPr>
          <a:lstStyle/>
          <a:p>
            <a:pPr algn="l"/>
            <a:r>
              <a:rPr lang="en-US" altLang="zh-CN" sz="3200" dirty="0"/>
              <a:t>time</a:t>
            </a:r>
            <a:r>
              <a:rPr lang="zh-CN" altLang="en-US" sz="3200" dirty="0"/>
              <a:t>模块</a:t>
            </a:r>
            <a:r>
              <a:rPr lang="en-US" altLang="zh-CN" sz="3200" dirty="0"/>
              <a:t>-</a:t>
            </a:r>
            <a:r>
              <a:rPr lang="zh-CN" altLang="en-US" sz="3200" dirty="0"/>
              <a:t>时间格式</a:t>
            </a:r>
            <a:endParaRPr lang="zh-CN" altLang="en-US" sz="3200" dirty="0"/>
          </a:p>
        </p:txBody>
      </p:sp>
      <p:graphicFrame>
        <p:nvGraphicFramePr>
          <p:cNvPr id="4" name="表格 3"/>
          <p:cNvGraphicFramePr>
            <a:graphicFrameLocks noGrp="1"/>
          </p:cNvGraphicFramePr>
          <p:nvPr/>
        </p:nvGraphicFramePr>
        <p:xfrm>
          <a:off x="1416563" y="1269260"/>
          <a:ext cx="4463462" cy="4987202"/>
        </p:xfrm>
        <a:graphic>
          <a:graphicData uri="http://schemas.openxmlformats.org/drawingml/2006/table">
            <a:tbl>
              <a:tblPr/>
              <a:tblGrid>
                <a:gridCol w="719912"/>
                <a:gridCol w="3743550"/>
              </a:tblGrid>
              <a:tr h="318664">
                <a:tc>
                  <a:txBody>
                    <a:bodyPr/>
                    <a:lstStyle/>
                    <a:p>
                      <a:pPr algn="l" fontAlgn="base"/>
                      <a:r>
                        <a:rPr lang="zh-CN" altLang="en-US" sz="1800" b="1">
                          <a:solidFill>
                            <a:srgbClr val="FFFFFF"/>
                          </a:solidFill>
                          <a:effectLst/>
                          <a:latin typeface="Arial" panose="020B0604020202020204" pitchFamily="34" charset="0"/>
                        </a:rPr>
                        <a:t>格式</a:t>
                      </a:r>
                      <a:endParaRPr lang="zh-CN" altLang="en-US" sz="1800" b="1">
                        <a:solidFill>
                          <a:srgbClr val="FFFFFF"/>
                        </a:solidFill>
                        <a:effectLst/>
                        <a:latin typeface="Arial" panose="020B0604020202020204" pitchFamily="34" charset="0"/>
                      </a:endParaRPr>
                    </a:p>
                  </a:txBody>
                  <a:tcPr marL="44408" marR="44408" marT="22204" marB="22204" anchor="ctr">
                    <a:lnL w="9525" cap="flat" cmpd="sng" algn="ctr">
                      <a:solidFill>
                        <a:srgbClr val="308ABA"/>
                      </a:solidFill>
                      <a:prstDash val="solid"/>
                      <a:round/>
                      <a:headEnd type="none" w="med" len="med"/>
                      <a:tailEnd type="none" w="med" len="med"/>
                    </a:lnL>
                    <a:lnR w="9525" cap="flat" cmpd="sng" algn="ctr">
                      <a:solidFill>
                        <a:srgbClr val="308ABA"/>
                      </a:solidFill>
                      <a:prstDash val="solid"/>
                      <a:round/>
                      <a:headEnd type="none" w="med" len="med"/>
                      <a:tailEnd type="none" w="med" len="med"/>
                    </a:lnR>
                    <a:lnT w="9525" cap="flat" cmpd="sng" algn="ctr">
                      <a:solidFill>
                        <a:srgbClr val="308ABA"/>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2C76A6"/>
                    </a:solidFill>
                  </a:tcPr>
                </a:tc>
                <a:tc>
                  <a:txBody>
                    <a:bodyPr/>
                    <a:lstStyle/>
                    <a:p>
                      <a:pPr algn="l" fontAlgn="base"/>
                      <a:r>
                        <a:rPr lang="zh-CN" altLang="en-US" sz="1800" b="1" dirty="0">
                          <a:solidFill>
                            <a:srgbClr val="FFFFFF"/>
                          </a:solidFill>
                          <a:effectLst/>
                          <a:latin typeface="Arial" panose="020B0604020202020204" pitchFamily="34" charset="0"/>
                        </a:rPr>
                        <a:t>含义</a:t>
                      </a:r>
                      <a:endParaRPr lang="zh-CN" altLang="en-US" sz="1800" b="1" dirty="0">
                        <a:solidFill>
                          <a:srgbClr val="FFFFFF"/>
                        </a:solidFill>
                        <a:effectLst/>
                        <a:latin typeface="Arial" panose="020B0604020202020204" pitchFamily="34" charset="0"/>
                      </a:endParaRPr>
                    </a:p>
                  </a:txBody>
                  <a:tcPr marL="44408" marR="44408" marT="22204" marB="22204" anchor="ctr">
                    <a:lnL w="9525" cap="flat" cmpd="sng" algn="ctr">
                      <a:solidFill>
                        <a:srgbClr val="308ABA"/>
                      </a:solidFill>
                      <a:prstDash val="solid"/>
                      <a:round/>
                      <a:headEnd type="none" w="med" len="med"/>
                      <a:tailEnd type="none" w="med" len="med"/>
                    </a:lnL>
                    <a:lnR w="9525" cap="flat" cmpd="sng" algn="ctr">
                      <a:solidFill>
                        <a:srgbClr val="308ABA"/>
                      </a:solidFill>
                      <a:prstDash val="solid"/>
                      <a:round/>
                      <a:headEnd type="none" w="med" len="med"/>
                      <a:tailEnd type="none" w="med" len="med"/>
                    </a:lnR>
                    <a:lnT w="9525" cap="flat" cmpd="sng" algn="ctr">
                      <a:solidFill>
                        <a:srgbClr val="308ABA"/>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2C76A6"/>
                    </a:solidFill>
                  </a:tcPr>
                </a:tc>
              </a:tr>
              <a:tr h="444073">
                <a:tc>
                  <a:txBody>
                    <a:bodyPr/>
                    <a:lstStyle/>
                    <a:p>
                      <a:pPr algn="l" fontAlgn="base"/>
                      <a:r>
                        <a:rPr lang="en-US" sz="1800">
                          <a:effectLst/>
                        </a:rPr>
                        <a:t>%a</a:t>
                      </a:r>
                      <a:endParaRPr lang="en-US" sz="180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本地（</a:t>
                      </a:r>
                      <a:r>
                        <a:rPr lang="en-US" sz="1800" dirty="0">
                          <a:effectLst/>
                        </a:rPr>
                        <a:t>local）</a:t>
                      </a:r>
                      <a:r>
                        <a:rPr lang="zh-CN" altLang="en-US" sz="1800" dirty="0">
                          <a:effectLst/>
                        </a:rPr>
                        <a:t>简化星期名称</a:t>
                      </a:r>
                      <a:endParaRPr lang="zh-CN" alt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18664">
                <a:tc>
                  <a:txBody>
                    <a:bodyPr/>
                    <a:lstStyle/>
                    <a:p>
                      <a:pPr algn="l" fontAlgn="base"/>
                      <a:r>
                        <a:rPr lang="en-US" sz="1800" dirty="0">
                          <a:effectLst/>
                        </a:rPr>
                        <a:t>%A</a:t>
                      </a:r>
                      <a:endParaRPr 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本地完整星期名称</a:t>
                      </a:r>
                      <a:endParaRPr lang="zh-CN" alt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18664">
                <a:tc>
                  <a:txBody>
                    <a:bodyPr/>
                    <a:lstStyle/>
                    <a:p>
                      <a:pPr algn="l" fontAlgn="base"/>
                      <a:r>
                        <a:rPr lang="en-US" sz="1800" dirty="0">
                          <a:effectLst/>
                        </a:rPr>
                        <a:t>%b</a:t>
                      </a:r>
                      <a:endParaRPr 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a:effectLst/>
                        </a:rPr>
                        <a:t>本地简化月份名称</a:t>
                      </a:r>
                      <a:endParaRPr lang="zh-CN" altLang="en-US" sz="180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18664">
                <a:tc>
                  <a:txBody>
                    <a:bodyPr/>
                    <a:lstStyle/>
                    <a:p>
                      <a:pPr algn="l" fontAlgn="base"/>
                      <a:r>
                        <a:rPr lang="en-US" sz="1800" dirty="0">
                          <a:effectLst/>
                        </a:rPr>
                        <a:t>%B</a:t>
                      </a:r>
                      <a:endParaRPr 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a:effectLst/>
                        </a:rPr>
                        <a:t>本地完整月份名称</a:t>
                      </a:r>
                      <a:endParaRPr lang="zh-CN" altLang="en-US" sz="180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18664">
                <a:tc>
                  <a:txBody>
                    <a:bodyPr/>
                    <a:lstStyle/>
                    <a:p>
                      <a:pPr algn="l" fontAlgn="base"/>
                      <a:r>
                        <a:rPr lang="en-US" sz="1800">
                          <a:effectLst/>
                        </a:rPr>
                        <a:t>%c</a:t>
                      </a:r>
                      <a:endParaRPr lang="en-US" sz="180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本地相应的日期和时间表示</a:t>
                      </a:r>
                      <a:endParaRPr lang="zh-CN" alt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18664">
                <a:tc>
                  <a:txBody>
                    <a:bodyPr/>
                    <a:lstStyle/>
                    <a:p>
                      <a:pPr algn="l" fontAlgn="base"/>
                      <a:r>
                        <a:rPr lang="en-US" sz="1800" dirty="0">
                          <a:effectLst/>
                        </a:rPr>
                        <a:t>%d</a:t>
                      </a:r>
                      <a:endParaRPr 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一个月中的第几天（</a:t>
                      </a:r>
                      <a:r>
                        <a:rPr lang="en-US" altLang="zh-CN" sz="1800" dirty="0">
                          <a:effectLst/>
                        </a:rPr>
                        <a:t>01 - 31</a:t>
                      </a:r>
                      <a:r>
                        <a:rPr lang="zh-CN" altLang="en-US" sz="1800" dirty="0">
                          <a:effectLst/>
                        </a:rPr>
                        <a:t>）</a:t>
                      </a:r>
                      <a:endParaRPr lang="zh-CN" alt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592921">
                <a:tc>
                  <a:txBody>
                    <a:bodyPr/>
                    <a:lstStyle/>
                    <a:p>
                      <a:pPr algn="l" fontAlgn="base"/>
                      <a:r>
                        <a:rPr lang="en-US" sz="1800" dirty="0">
                          <a:effectLst/>
                        </a:rPr>
                        <a:t>%H</a:t>
                      </a:r>
                      <a:endParaRPr 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一天中的第几个小时（</a:t>
                      </a:r>
                      <a:r>
                        <a:rPr lang="en-US" altLang="zh-CN" sz="1800" dirty="0">
                          <a:effectLst/>
                        </a:rPr>
                        <a:t>24</a:t>
                      </a:r>
                      <a:r>
                        <a:rPr lang="zh-CN" altLang="en-US" sz="1800" dirty="0">
                          <a:effectLst/>
                        </a:rPr>
                        <a:t>小时制，</a:t>
                      </a:r>
                      <a:r>
                        <a:rPr lang="en-US" altLang="zh-CN" sz="1800" dirty="0">
                          <a:effectLst/>
                        </a:rPr>
                        <a:t>00 - 23</a:t>
                      </a:r>
                      <a:r>
                        <a:rPr lang="zh-CN" altLang="en-US" sz="1800" dirty="0">
                          <a:effectLst/>
                        </a:rPr>
                        <a:t>）</a:t>
                      </a:r>
                      <a:endParaRPr lang="zh-CN" alt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444073">
                <a:tc>
                  <a:txBody>
                    <a:bodyPr/>
                    <a:lstStyle/>
                    <a:p>
                      <a:pPr algn="l" fontAlgn="base"/>
                      <a:r>
                        <a:rPr lang="en-US" sz="1800" dirty="0">
                          <a:effectLst/>
                        </a:rPr>
                        <a:t>%I</a:t>
                      </a:r>
                      <a:endParaRPr 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第几个小时（</a:t>
                      </a:r>
                      <a:r>
                        <a:rPr lang="en-US" altLang="zh-CN" sz="1800" dirty="0">
                          <a:effectLst/>
                        </a:rPr>
                        <a:t>12</a:t>
                      </a:r>
                      <a:r>
                        <a:rPr lang="zh-CN" altLang="en-US" sz="1800" dirty="0">
                          <a:effectLst/>
                        </a:rPr>
                        <a:t>小时制，</a:t>
                      </a:r>
                      <a:r>
                        <a:rPr lang="en-US" altLang="zh-CN" sz="1800" dirty="0">
                          <a:effectLst/>
                        </a:rPr>
                        <a:t>01 - 12</a:t>
                      </a:r>
                      <a:r>
                        <a:rPr lang="zh-CN" altLang="en-US" sz="1800" dirty="0">
                          <a:effectLst/>
                        </a:rPr>
                        <a:t>）</a:t>
                      </a:r>
                      <a:endParaRPr lang="zh-CN" alt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18664">
                <a:tc>
                  <a:txBody>
                    <a:bodyPr/>
                    <a:lstStyle/>
                    <a:p>
                      <a:pPr algn="l" fontAlgn="base"/>
                      <a:r>
                        <a:rPr lang="en-US" sz="1800" dirty="0">
                          <a:effectLst/>
                        </a:rPr>
                        <a:t>%j</a:t>
                      </a:r>
                      <a:endParaRPr 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一年中的第几天（</a:t>
                      </a:r>
                      <a:r>
                        <a:rPr lang="en-US" altLang="zh-CN" sz="1800" dirty="0">
                          <a:effectLst/>
                        </a:rPr>
                        <a:t>001 - 366</a:t>
                      </a:r>
                      <a:r>
                        <a:rPr lang="zh-CN" altLang="en-US" sz="1800" dirty="0">
                          <a:effectLst/>
                        </a:rPr>
                        <a:t>）</a:t>
                      </a:r>
                      <a:endParaRPr lang="zh-CN" alt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18664">
                <a:tc>
                  <a:txBody>
                    <a:bodyPr/>
                    <a:lstStyle/>
                    <a:p>
                      <a:pPr algn="l" fontAlgn="base"/>
                      <a:r>
                        <a:rPr lang="en-US" sz="1800" dirty="0">
                          <a:effectLst/>
                        </a:rPr>
                        <a:t>%m</a:t>
                      </a:r>
                      <a:endParaRPr 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月份（</a:t>
                      </a:r>
                      <a:r>
                        <a:rPr lang="en-US" altLang="zh-CN" sz="1800" dirty="0">
                          <a:effectLst/>
                        </a:rPr>
                        <a:t>01 - 12</a:t>
                      </a:r>
                      <a:r>
                        <a:rPr lang="zh-CN" altLang="en-US" sz="1800" dirty="0">
                          <a:effectLst/>
                        </a:rPr>
                        <a:t>）</a:t>
                      </a:r>
                      <a:endParaRPr lang="zh-CN" alt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18664">
                <a:tc>
                  <a:txBody>
                    <a:bodyPr/>
                    <a:lstStyle/>
                    <a:p>
                      <a:pPr algn="l" fontAlgn="base"/>
                      <a:r>
                        <a:rPr lang="en-US" sz="1800" dirty="0">
                          <a:effectLst/>
                        </a:rPr>
                        <a:t>%M</a:t>
                      </a:r>
                      <a:endParaRPr 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分钟数（</a:t>
                      </a:r>
                      <a:r>
                        <a:rPr lang="en-US" altLang="zh-CN" sz="1800" dirty="0">
                          <a:effectLst/>
                        </a:rPr>
                        <a:t>00 - 59</a:t>
                      </a:r>
                      <a:r>
                        <a:rPr lang="zh-CN" altLang="en-US" sz="1800" dirty="0">
                          <a:effectLst/>
                        </a:rPr>
                        <a:t>）</a:t>
                      </a:r>
                      <a:endParaRPr lang="zh-CN" alt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18664">
                <a:tc>
                  <a:txBody>
                    <a:bodyPr/>
                    <a:lstStyle/>
                    <a:p>
                      <a:pPr algn="l" fontAlgn="base"/>
                      <a:r>
                        <a:rPr lang="en-US" sz="1800">
                          <a:effectLst/>
                        </a:rPr>
                        <a:t>%p</a:t>
                      </a:r>
                      <a:endParaRPr lang="en-US" sz="180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本地</a:t>
                      </a:r>
                      <a:r>
                        <a:rPr lang="en-US" altLang="zh-CN" sz="1800" dirty="0">
                          <a:effectLst/>
                        </a:rPr>
                        <a:t>am</a:t>
                      </a:r>
                      <a:r>
                        <a:rPr lang="zh-CN" altLang="en-US" sz="1800" dirty="0">
                          <a:effectLst/>
                        </a:rPr>
                        <a:t>或者</a:t>
                      </a:r>
                      <a:r>
                        <a:rPr lang="en-US" altLang="zh-CN" sz="1800" dirty="0">
                          <a:effectLst/>
                        </a:rPr>
                        <a:t>pm</a:t>
                      </a:r>
                      <a:r>
                        <a:rPr lang="zh-CN" altLang="en-US" sz="1800" dirty="0">
                          <a:effectLst/>
                        </a:rPr>
                        <a:t>的相应符</a:t>
                      </a:r>
                      <a:endParaRPr lang="zh-CN" alt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18664">
                <a:tc>
                  <a:txBody>
                    <a:bodyPr/>
                    <a:lstStyle/>
                    <a:p>
                      <a:pPr algn="l" fontAlgn="base"/>
                      <a:r>
                        <a:rPr lang="en-US" sz="1800" dirty="0">
                          <a:effectLst/>
                        </a:rPr>
                        <a:t>%S</a:t>
                      </a:r>
                      <a:endParaRPr 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800" dirty="0">
                          <a:effectLst/>
                        </a:rPr>
                        <a:t>秒（</a:t>
                      </a:r>
                      <a:r>
                        <a:rPr lang="en-US" altLang="zh-CN" sz="1800" dirty="0">
                          <a:effectLst/>
                        </a:rPr>
                        <a:t>01 - 61</a:t>
                      </a:r>
                      <a:r>
                        <a:rPr lang="zh-CN" altLang="en-US" sz="1800" dirty="0">
                          <a:effectLst/>
                        </a:rPr>
                        <a:t>）</a:t>
                      </a:r>
                      <a:endParaRPr lang="zh-CN" altLang="en-US" sz="1800" dirty="0">
                        <a:effectLst/>
                      </a:endParaRPr>
                    </a:p>
                  </a:txBody>
                  <a:tcPr marL="44408" marR="44408" marT="22204" marB="222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bl>
          </a:graphicData>
        </a:graphic>
      </p:graphicFrame>
      <p:graphicFrame>
        <p:nvGraphicFramePr>
          <p:cNvPr id="6" name="表格 5"/>
          <p:cNvGraphicFramePr>
            <a:graphicFrameLocks noGrp="1"/>
          </p:cNvGraphicFramePr>
          <p:nvPr/>
        </p:nvGraphicFramePr>
        <p:xfrm>
          <a:off x="6112090" y="1599746"/>
          <a:ext cx="4732774" cy="4489598"/>
        </p:xfrm>
        <a:graphic>
          <a:graphicData uri="http://schemas.openxmlformats.org/drawingml/2006/table">
            <a:tbl>
              <a:tblPr/>
              <a:tblGrid>
                <a:gridCol w="899454"/>
                <a:gridCol w="3833320"/>
              </a:tblGrid>
              <a:tr h="915268">
                <a:tc>
                  <a:txBody>
                    <a:bodyPr/>
                    <a:lstStyle/>
                    <a:p>
                      <a:pPr algn="l" fontAlgn="base"/>
                      <a:r>
                        <a:rPr lang="en-US" sz="1600" dirty="0">
                          <a:effectLst/>
                        </a:rPr>
                        <a:t>%U</a:t>
                      </a:r>
                      <a:endParaRPr 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dirty="0">
                          <a:effectLst/>
                        </a:rPr>
                        <a:t>一年中的星期数。（</a:t>
                      </a:r>
                      <a:r>
                        <a:rPr lang="en-US" altLang="zh-CN" sz="1600" dirty="0">
                          <a:effectLst/>
                        </a:rPr>
                        <a:t>00 - 53</a:t>
                      </a:r>
                      <a:r>
                        <a:rPr lang="zh-CN" altLang="en-US" sz="1600" dirty="0">
                          <a:effectLst/>
                        </a:rPr>
                        <a:t>星期天是一个星期的开始。）第一个星期天之前的所有天数都放在第</a:t>
                      </a:r>
                      <a:r>
                        <a:rPr lang="en-US" altLang="zh-CN" sz="1600" dirty="0">
                          <a:effectLst/>
                        </a:rPr>
                        <a:t>0</a:t>
                      </a:r>
                      <a:r>
                        <a:rPr lang="zh-CN" altLang="en-US" sz="1600" dirty="0">
                          <a:effectLst/>
                        </a:rPr>
                        <a:t>周。</a:t>
                      </a:r>
                      <a:endParaRPr lang="zh-CN" alt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518085">
                <a:tc>
                  <a:txBody>
                    <a:bodyPr/>
                    <a:lstStyle/>
                    <a:p>
                      <a:pPr algn="l" fontAlgn="base"/>
                      <a:r>
                        <a:rPr lang="en-US" sz="1600" dirty="0">
                          <a:effectLst/>
                        </a:rPr>
                        <a:t>%w</a:t>
                      </a:r>
                      <a:endParaRPr 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dirty="0">
                          <a:effectLst/>
                        </a:rPr>
                        <a:t>一个星期中的第几天（</a:t>
                      </a:r>
                      <a:r>
                        <a:rPr lang="en-US" altLang="zh-CN" sz="1600" dirty="0">
                          <a:effectLst/>
                        </a:rPr>
                        <a:t>0 - 6</a:t>
                      </a:r>
                      <a:r>
                        <a:rPr lang="zh-CN" altLang="en-US" sz="1600" dirty="0">
                          <a:effectLst/>
                        </a:rPr>
                        <a:t>，</a:t>
                      </a:r>
                      <a:r>
                        <a:rPr lang="en-US" altLang="zh-CN" sz="1600" dirty="0">
                          <a:effectLst/>
                        </a:rPr>
                        <a:t>0</a:t>
                      </a:r>
                      <a:r>
                        <a:rPr lang="zh-CN" altLang="en-US" sz="1600" dirty="0">
                          <a:effectLst/>
                        </a:rPr>
                        <a:t>是星期天）</a:t>
                      </a:r>
                      <a:endParaRPr lang="zh-CN" alt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828937">
                <a:tc>
                  <a:txBody>
                    <a:bodyPr/>
                    <a:lstStyle/>
                    <a:p>
                      <a:pPr algn="l" fontAlgn="base"/>
                      <a:r>
                        <a:rPr lang="en-US" sz="1600" dirty="0">
                          <a:effectLst/>
                        </a:rPr>
                        <a:t>%W</a:t>
                      </a:r>
                      <a:endParaRPr 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a:effectLst/>
                        </a:rPr>
                        <a:t>和</a:t>
                      </a:r>
                      <a:r>
                        <a:rPr lang="en-US" altLang="zh-CN" sz="1600">
                          <a:effectLst/>
                        </a:rPr>
                        <a:t>%U</a:t>
                      </a:r>
                      <a:r>
                        <a:rPr lang="zh-CN" altLang="en-US" sz="1600">
                          <a:effectLst/>
                        </a:rPr>
                        <a:t>基本相同，不同的是</a:t>
                      </a:r>
                      <a:r>
                        <a:rPr lang="en-US" altLang="zh-CN" sz="1600">
                          <a:effectLst/>
                        </a:rPr>
                        <a:t>%W</a:t>
                      </a:r>
                      <a:r>
                        <a:rPr lang="zh-CN" altLang="en-US" sz="1600">
                          <a:effectLst/>
                        </a:rPr>
                        <a:t>以星期一为一个星期的开始。</a:t>
                      </a:r>
                      <a:endParaRPr lang="zh-CN" altLang="en-US" sz="160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95592">
                <a:tc>
                  <a:txBody>
                    <a:bodyPr/>
                    <a:lstStyle/>
                    <a:p>
                      <a:pPr algn="l" fontAlgn="base"/>
                      <a:r>
                        <a:rPr lang="en-US" sz="1600">
                          <a:effectLst/>
                        </a:rPr>
                        <a:t>%x</a:t>
                      </a:r>
                      <a:endParaRPr lang="en-US" sz="160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a:effectLst/>
                        </a:rPr>
                        <a:t>本地相应日期</a:t>
                      </a:r>
                      <a:endParaRPr lang="zh-CN" altLang="en-US" sz="160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95592">
                <a:tc>
                  <a:txBody>
                    <a:bodyPr/>
                    <a:lstStyle/>
                    <a:p>
                      <a:pPr algn="l" fontAlgn="base"/>
                      <a:r>
                        <a:rPr lang="en-US" sz="1600" dirty="0">
                          <a:effectLst/>
                        </a:rPr>
                        <a:t>%X</a:t>
                      </a:r>
                      <a:endParaRPr 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a:effectLst/>
                        </a:rPr>
                        <a:t>本地相应时间</a:t>
                      </a:r>
                      <a:endParaRPr lang="zh-CN" altLang="en-US" sz="160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526631">
                <a:tc>
                  <a:txBody>
                    <a:bodyPr/>
                    <a:lstStyle/>
                    <a:p>
                      <a:pPr algn="l" fontAlgn="base"/>
                      <a:r>
                        <a:rPr lang="en-US" sz="1600" dirty="0">
                          <a:effectLst/>
                        </a:rPr>
                        <a:t>%y</a:t>
                      </a:r>
                      <a:endParaRPr 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dirty="0">
                          <a:effectLst/>
                        </a:rPr>
                        <a:t>去掉世纪的年份（</a:t>
                      </a:r>
                      <a:r>
                        <a:rPr lang="en-US" altLang="zh-CN" sz="1600" dirty="0">
                          <a:effectLst/>
                        </a:rPr>
                        <a:t>00 - 99</a:t>
                      </a:r>
                      <a:r>
                        <a:rPr lang="zh-CN" altLang="en-US" sz="1600" dirty="0">
                          <a:effectLst/>
                        </a:rPr>
                        <a:t>）</a:t>
                      </a:r>
                      <a:endParaRPr lang="zh-CN" alt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95592">
                <a:tc>
                  <a:txBody>
                    <a:bodyPr/>
                    <a:lstStyle/>
                    <a:p>
                      <a:pPr algn="l" fontAlgn="base"/>
                      <a:r>
                        <a:rPr lang="en-US" sz="1600" dirty="0">
                          <a:effectLst/>
                        </a:rPr>
                        <a:t>%Y</a:t>
                      </a:r>
                      <a:endParaRPr 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dirty="0">
                          <a:effectLst/>
                        </a:rPr>
                        <a:t>完整的年份</a:t>
                      </a:r>
                      <a:endParaRPr lang="zh-CN" alt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518085">
                <a:tc>
                  <a:txBody>
                    <a:bodyPr/>
                    <a:lstStyle/>
                    <a:p>
                      <a:pPr algn="l" fontAlgn="base"/>
                      <a:r>
                        <a:rPr lang="en-US" sz="1600" dirty="0">
                          <a:effectLst/>
                        </a:rPr>
                        <a:t>%Z</a:t>
                      </a:r>
                      <a:endParaRPr 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a:effectLst/>
                        </a:rPr>
                        <a:t>时区的名字（如果不存在为空字符）</a:t>
                      </a:r>
                      <a:endParaRPr lang="zh-CN" altLang="en-US" sz="160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95592">
                <a:tc>
                  <a:txBody>
                    <a:bodyPr/>
                    <a:lstStyle/>
                    <a:p>
                      <a:pPr algn="l" fontAlgn="base"/>
                      <a:r>
                        <a:rPr lang="en-US" altLang="zh-CN" sz="1600" dirty="0">
                          <a:effectLst/>
                        </a:rPr>
                        <a:t>%%</a:t>
                      </a:r>
                      <a:endParaRPr lang="en-US" altLang="zh-CN"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pPr algn="l" fontAlgn="base"/>
                      <a:r>
                        <a:rPr lang="zh-CN" altLang="en-US" sz="1600" dirty="0">
                          <a:effectLst/>
                        </a:rPr>
                        <a:t>‘</a:t>
                      </a:r>
                      <a:r>
                        <a:rPr lang="en-US" altLang="zh-CN" sz="1600" dirty="0">
                          <a:effectLst/>
                        </a:rPr>
                        <a:t>%’</a:t>
                      </a:r>
                      <a:r>
                        <a:rPr lang="zh-CN" altLang="en-US" sz="1600" dirty="0">
                          <a:effectLst/>
                        </a:rPr>
                        <a:t>字符</a:t>
                      </a:r>
                      <a:endParaRPr lang="zh-CN" altLang="en-US" sz="1600" dirty="0">
                        <a:effectLst/>
                      </a:endParaRPr>
                    </a:p>
                  </a:txBody>
                  <a:tcPr marL="51809" marR="51809" marT="25904" marB="25904"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zh-CN" altLang="en-US" dirty="0">
                <a:sym typeface="+mn-ea"/>
              </a:rPr>
              <a:t>使用</a:t>
            </a:r>
            <a:r>
              <a:rPr lang="en-US" altLang="zh-CN" dirty="0">
                <a:sym typeface="+mn-ea"/>
              </a:rPr>
              <a:t>Anaconda</a:t>
            </a:r>
            <a:r>
              <a:rPr lang="zh-CN" altLang="en-US" dirty="0">
                <a:sym typeface="+mn-ea"/>
              </a:rPr>
              <a:t>界面安装第三方库</a:t>
            </a:r>
            <a:endParaRPr lang="en-US" altLang="zh-CN" dirty="0">
              <a:sym typeface="+mn-ea"/>
            </a:endParaRPr>
          </a:p>
        </p:txBody>
      </p:sp>
      <p:pic>
        <p:nvPicPr>
          <p:cNvPr id="5" name="图片 4"/>
          <p:cNvPicPr>
            <a:picLocks noChangeAspect="1"/>
          </p:cNvPicPr>
          <p:nvPr/>
        </p:nvPicPr>
        <p:blipFill>
          <a:blip r:embed="rId1"/>
          <a:stretch>
            <a:fillRect/>
          </a:stretch>
        </p:blipFill>
        <p:spPr>
          <a:xfrm>
            <a:off x="416129" y="1014495"/>
            <a:ext cx="11121356" cy="518928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lstStyle/>
          <a:p>
            <a:endParaRPr lang="zh-CN" altLang="en-US"/>
          </a:p>
        </p:txBody>
      </p:sp>
      <p:sp>
        <p:nvSpPr>
          <p:cNvPr id="3" name="标题 2"/>
          <p:cNvSpPr>
            <a:spLocks noGrp="1"/>
          </p:cNvSpPr>
          <p:nvPr>
            <p:ph type="title"/>
          </p:nvPr>
        </p:nvSpPr>
        <p:spPr>
          <a:xfrm>
            <a:off x="1104900" y="439738"/>
            <a:ext cx="8229600" cy="752475"/>
          </a:xfrm>
        </p:spPr>
        <p:txBody>
          <a:bodyPr/>
          <a:lstStyle/>
          <a:p>
            <a:pPr algn="l"/>
            <a:r>
              <a:rPr lang="zh-CN" altLang="en-US" dirty="0">
                <a:sym typeface="+mn-ea"/>
              </a:rPr>
              <a:t>使用</a:t>
            </a:r>
            <a:r>
              <a:rPr lang="en-US" altLang="zh-CN" dirty="0">
                <a:sym typeface="+mn-ea"/>
              </a:rPr>
              <a:t>Anaconda</a:t>
            </a:r>
            <a:r>
              <a:rPr lang="zh-CN" altLang="en-US" dirty="0">
                <a:sym typeface="+mn-ea"/>
              </a:rPr>
              <a:t>界面安装第三方库</a:t>
            </a:r>
            <a:endParaRPr lang="en-US" altLang="zh-CN" dirty="0">
              <a:sym typeface="+mn-ea"/>
            </a:endParaRPr>
          </a:p>
        </p:txBody>
      </p:sp>
      <p:pic>
        <p:nvPicPr>
          <p:cNvPr id="2" name="图片 1"/>
          <p:cNvPicPr>
            <a:picLocks noChangeAspect="1"/>
          </p:cNvPicPr>
          <p:nvPr/>
        </p:nvPicPr>
        <p:blipFill>
          <a:blip r:embed="rId1"/>
          <a:stretch>
            <a:fillRect/>
          </a:stretch>
        </p:blipFill>
        <p:spPr>
          <a:xfrm>
            <a:off x="283445" y="1014495"/>
            <a:ext cx="11624159" cy="5569566"/>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a:lnSpc>
                <a:spcPct val="150000"/>
              </a:lnSpc>
            </a:pPr>
            <a:r>
              <a:rPr lang="en-US" altLang="zh-CN" dirty="0"/>
              <a:t> from pandas import Series, </a:t>
            </a:r>
            <a:r>
              <a:rPr lang="en-US" altLang="zh-CN" dirty="0" err="1"/>
              <a:t>DataFrame</a:t>
            </a:r>
            <a:endParaRPr lang="en-US" altLang="zh-CN" dirty="0"/>
          </a:p>
          <a:p>
            <a:pPr>
              <a:lnSpc>
                <a:spcPct val="150000"/>
              </a:lnSpc>
            </a:pPr>
            <a:r>
              <a:rPr lang="en-US" altLang="zh-CN" dirty="0"/>
              <a:t> import pandas as </a:t>
            </a:r>
            <a:r>
              <a:rPr lang="en-US" altLang="zh-CN" dirty="0" err="1"/>
              <a:t>pd</a:t>
            </a:r>
            <a:endParaRPr lang="en-US" altLang="zh-CN" dirty="0"/>
          </a:p>
        </p:txBody>
      </p:sp>
      <p:sp>
        <p:nvSpPr>
          <p:cNvPr id="3" name="标题 2"/>
          <p:cNvSpPr>
            <a:spLocks noGrp="1"/>
          </p:cNvSpPr>
          <p:nvPr>
            <p:ph type="title"/>
          </p:nvPr>
        </p:nvSpPr>
        <p:spPr>
          <a:xfrm>
            <a:off x="1092200" y="439738"/>
            <a:ext cx="8229600" cy="752475"/>
          </a:xfrm>
        </p:spPr>
        <p:txBody>
          <a:bodyPr/>
          <a:lstStyle/>
          <a:p>
            <a:pPr algn="l"/>
            <a:r>
              <a:rPr lang="en-US" altLang="zh-CN" dirty="0">
                <a:sym typeface="+mn-ea"/>
              </a:rPr>
              <a:t>pandas</a:t>
            </a:r>
            <a:r>
              <a:rPr lang="zh-CN" altLang="en-US" dirty="0">
                <a:sym typeface="+mn-ea"/>
              </a:rPr>
              <a:t>引入约定</a:t>
            </a:r>
            <a:endParaRPr lang="en-US" altLang="zh-CN" dirty="0">
              <a:sym typeface="+mn-ea"/>
            </a:endParaRPr>
          </a:p>
        </p:txBody>
      </p:sp>
      <p:pic>
        <p:nvPicPr>
          <p:cNvPr id="5" name="图片 4"/>
          <p:cNvPicPr>
            <a:picLocks noChangeAspect="1"/>
          </p:cNvPicPr>
          <p:nvPr/>
        </p:nvPicPr>
        <p:blipFill>
          <a:blip r:embed="rId1"/>
          <a:stretch>
            <a:fillRect/>
          </a:stretch>
        </p:blipFill>
        <p:spPr>
          <a:xfrm>
            <a:off x="1704529" y="2963811"/>
            <a:ext cx="7018300" cy="139032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lnSpcReduction="10000"/>
          </a:bodyPr>
          <a:lstStyle/>
          <a:p>
            <a:pPr>
              <a:lnSpc>
                <a:spcPct val="150000"/>
              </a:lnSpc>
            </a:pPr>
            <a:r>
              <a:rPr lang="en-US" altLang="zh-CN" dirty="0"/>
              <a:t> pandas</a:t>
            </a:r>
            <a:r>
              <a:rPr lang="zh-CN" altLang="en-US" dirty="0"/>
              <a:t>中主要有两种数据结构，分别是：</a:t>
            </a:r>
            <a:r>
              <a:rPr lang="en-US" altLang="zh-CN" dirty="0"/>
              <a:t>Series</a:t>
            </a:r>
            <a:r>
              <a:rPr lang="zh-CN" altLang="en-US" dirty="0"/>
              <a:t>和</a:t>
            </a:r>
            <a:r>
              <a:rPr lang="en-US" altLang="zh-CN" dirty="0" err="1"/>
              <a:t>DataFrame</a:t>
            </a:r>
            <a:r>
              <a:rPr lang="zh-CN" altLang="en-US" dirty="0"/>
              <a:t>。</a:t>
            </a:r>
            <a:endParaRPr lang="zh-CN" altLang="en-US" dirty="0"/>
          </a:p>
          <a:p>
            <a:pPr>
              <a:lnSpc>
                <a:spcPct val="150000"/>
              </a:lnSpc>
            </a:pPr>
            <a:r>
              <a:rPr lang="zh-CN" altLang="en-US" dirty="0"/>
              <a:t> </a:t>
            </a:r>
            <a:r>
              <a:rPr lang="en-US" altLang="zh-CN" b="1" dirty="0"/>
              <a:t>Series</a:t>
            </a:r>
            <a:r>
              <a:rPr lang="zh-CN" altLang="en-US" dirty="0"/>
              <a:t>：一种类似于一维数组的对象，是由一组数据</a:t>
            </a:r>
            <a:r>
              <a:rPr lang="en-US" altLang="zh-CN" dirty="0"/>
              <a:t>(</a:t>
            </a:r>
            <a:r>
              <a:rPr lang="zh-CN" altLang="en-US" dirty="0"/>
              <a:t>各种</a:t>
            </a:r>
            <a:r>
              <a:rPr lang="en-US" altLang="zh-CN" dirty="0" err="1"/>
              <a:t>NumPy</a:t>
            </a:r>
            <a:r>
              <a:rPr lang="zh-CN" altLang="en-US" dirty="0"/>
              <a:t>数据类型</a:t>
            </a:r>
            <a:r>
              <a:rPr lang="en-US" altLang="zh-CN" dirty="0"/>
              <a:t>)</a:t>
            </a:r>
            <a:r>
              <a:rPr lang="zh-CN" altLang="en-US" dirty="0"/>
              <a:t>以及一组与之相关的数据标签</a:t>
            </a:r>
            <a:r>
              <a:rPr lang="en-US" altLang="zh-CN" dirty="0"/>
              <a:t>(</a:t>
            </a:r>
            <a:r>
              <a:rPr lang="zh-CN" altLang="en-US" dirty="0"/>
              <a:t>即索引</a:t>
            </a:r>
            <a:r>
              <a:rPr lang="en-US" altLang="zh-CN" dirty="0"/>
              <a:t>)</a:t>
            </a:r>
            <a:r>
              <a:rPr lang="zh-CN" altLang="en-US" dirty="0"/>
              <a:t>组成。仅由一组数据也可产生简单的</a:t>
            </a:r>
            <a:r>
              <a:rPr lang="en-US" altLang="zh-CN" dirty="0"/>
              <a:t>Series</a:t>
            </a:r>
            <a:r>
              <a:rPr lang="zh-CN" altLang="en-US" dirty="0"/>
              <a:t>对象。注意：</a:t>
            </a:r>
            <a:r>
              <a:rPr lang="en-US" altLang="zh-CN" dirty="0"/>
              <a:t>Series</a:t>
            </a:r>
            <a:r>
              <a:rPr lang="zh-CN" altLang="en-US" dirty="0"/>
              <a:t>中的索引值是可以重复的。</a:t>
            </a:r>
            <a:endParaRPr lang="en-US" altLang="zh-CN" dirty="0"/>
          </a:p>
          <a:p>
            <a:pPr>
              <a:lnSpc>
                <a:spcPct val="150000"/>
              </a:lnSpc>
            </a:pPr>
            <a:r>
              <a:rPr lang="zh-CN" altLang="en-US" dirty="0"/>
              <a:t> </a:t>
            </a:r>
            <a:r>
              <a:rPr lang="en-US" altLang="zh-CN" b="1" dirty="0" err="1"/>
              <a:t>DataFrame</a:t>
            </a:r>
            <a:r>
              <a:rPr lang="zh-CN" altLang="en-US" dirty="0"/>
              <a:t>：一个表格型的数据结构，包含有一组有序的列，每列可以是不同的值类型</a:t>
            </a:r>
            <a:r>
              <a:rPr lang="en-US" altLang="zh-CN" dirty="0"/>
              <a:t>(</a:t>
            </a:r>
            <a:r>
              <a:rPr lang="zh-CN" altLang="en-US" dirty="0"/>
              <a:t>数值、字符串、布尔型等</a:t>
            </a:r>
            <a:r>
              <a:rPr lang="en-US" altLang="zh-CN" dirty="0"/>
              <a:t>)</a:t>
            </a:r>
            <a:r>
              <a:rPr lang="zh-CN" altLang="en-US" dirty="0"/>
              <a:t>，</a:t>
            </a:r>
            <a:r>
              <a:rPr lang="en-US" altLang="zh-CN" dirty="0" err="1"/>
              <a:t>DataFrame</a:t>
            </a:r>
            <a:r>
              <a:rPr lang="zh-CN" altLang="en-US" dirty="0"/>
              <a:t>即有行索引也有列索引，可以被看做是由</a:t>
            </a:r>
            <a:r>
              <a:rPr lang="en-US" altLang="zh-CN" dirty="0"/>
              <a:t>Series</a:t>
            </a:r>
            <a:r>
              <a:rPr lang="zh-CN" altLang="en-US" dirty="0"/>
              <a:t>组成的字典。</a:t>
            </a:r>
            <a:endParaRPr lang="zh-CN" altLang="en-US" dirty="0"/>
          </a:p>
        </p:txBody>
      </p:sp>
      <p:sp>
        <p:nvSpPr>
          <p:cNvPr id="3" name="标题 2"/>
          <p:cNvSpPr>
            <a:spLocks noGrp="1"/>
          </p:cNvSpPr>
          <p:nvPr>
            <p:ph type="title"/>
          </p:nvPr>
        </p:nvSpPr>
        <p:spPr>
          <a:xfrm>
            <a:off x="1092200" y="439738"/>
            <a:ext cx="8229600" cy="752475"/>
          </a:xfrm>
        </p:spPr>
        <p:txBody>
          <a:bodyPr/>
          <a:lstStyle/>
          <a:p>
            <a:pPr algn="l"/>
            <a:r>
              <a:rPr lang="en-US" altLang="zh-CN" dirty="0">
                <a:sym typeface="+mn-ea"/>
              </a:rPr>
              <a:t>pandas</a:t>
            </a:r>
            <a:r>
              <a:rPr lang="zh-CN" altLang="en-US" dirty="0">
                <a:sym typeface="+mn-ea"/>
              </a:rPr>
              <a:t>基本数据结构</a:t>
            </a:r>
            <a:endParaRPr lang="zh-CN" altLang="en-US" dirty="0">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Series</a:t>
            </a:r>
            <a:r>
              <a:rPr lang="zh-CN" altLang="en-US" dirty="0">
                <a:sym typeface="+mn-ea"/>
              </a:rPr>
              <a:t>：通过一维数组创建</a:t>
            </a:r>
            <a:endParaRPr lang="zh-CN" altLang="en-US" dirty="0">
              <a:sym typeface="+mn-ea"/>
            </a:endParaRPr>
          </a:p>
        </p:txBody>
      </p:sp>
      <p:pic>
        <p:nvPicPr>
          <p:cNvPr id="4" name="图片 3"/>
          <p:cNvPicPr>
            <a:picLocks noChangeAspect="1"/>
          </p:cNvPicPr>
          <p:nvPr/>
        </p:nvPicPr>
        <p:blipFill>
          <a:blip r:embed="rId1"/>
          <a:stretch>
            <a:fillRect/>
          </a:stretch>
        </p:blipFill>
        <p:spPr>
          <a:xfrm>
            <a:off x="2568425" y="1014495"/>
            <a:ext cx="7418258" cy="558035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439738"/>
            <a:ext cx="8229600" cy="752475"/>
          </a:xfrm>
        </p:spPr>
        <p:txBody>
          <a:bodyPr/>
          <a:lstStyle/>
          <a:p>
            <a:pPr algn="l"/>
            <a:r>
              <a:rPr lang="en-US" altLang="zh-CN" dirty="0">
                <a:sym typeface="+mn-ea"/>
              </a:rPr>
              <a:t>Series</a:t>
            </a:r>
            <a:r>
              <a:rPr lang="zh-CN" altLang="en-US" dirty="0">
                <a:sym typeface="+mn-ea"/>
              </a:rPr>
              <a:t>：通过一维数组创建</a:t>
            </a:r>
            <a:endParaRPr lang="zh-CN" altLang="en-US" dirty="0">
              <a:sym typeface="+mn-ea"/>
            </a:endParaRPr>
          </a:p>
        </p:txBody>
      </p:sp>
      <p:pic>
        <p:nvPicPr>
          <p:cNvPr id="2" name="图片 1"/>
          <p:cNvPicPr>
            <a:picLocks noChangeAspect="1"/>
          </p:cNvPicPr>
          <p:nvPr/>
        </p:nvPicPr>
        <p:blipFill>
          <a:blip r:embed="rId1"/>
          <a:stretch>
            <a:fillRect/>
          </a:stretch>
        </p:blipFill>
        <p:spPr>
          <a:xfrm>
            <a:off x="1920503" y="1014495"/>
            <a:ext cx="8618130" cy="531895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Series</a:t>
            </a:r>
            <a:r>
              <a:rPr lang="zh-CN" altLang="en-US" dirty="0">
                <a:sym typeface="+mn-ea"/>
              </a:rPr>
              <a:t>：通过字典的方式创建</a:t>
            </a:r>
            <a:endParaRPr lang="zh-CN" altLang="en-US" dirty="0">
              <a:sym typeface="+mn-ea"/>
            </a:endParaRPr>
          </a:p>
        </p:txBody>
      </p:sp>
      <p:pic>
        <p:nvPicPr>
          <p:cNvPr id="4" name="图片 3"/>
          <p:cNvPicPr>
            <a:picLocks noChangeAspect="1"/>
          </p:cNvPicPr>
          <p:nvPr/>
        </p:nvPicPr>
        <p:blipFill>
          <a:blip r:embed="rId1"/>
          <a:stretch>
            <a:fillRect/>
          </a:stretch>
        </p:blipFill>
        <p:spPr>
          <a:xfrm>
            <a:off x="2208468" y="1485234"/>
            <a:ext cx="7903920" cy="356152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a:lnSpc>
                <a:spcPct val="150000"/>
              </a:lnSpc>
            </a:pPr>
            <a:r>
              <a:rPr lang="en-US" altLang="zh-CN" dirty="0"/>
              <a:t> Series</a:t>
            </a:r>
            <a:r>
              <a:rPr lang="zh-CN" altLang="en-US" dirty="0"/>
              <a:t>对象本身以及索引都具有一个</a:t>
            </a:r>
            <a:r>
              <a:rPr lang="en-US" altLang="zh-CN" dirty="0"/>
              <a:t>name</a:t>
            </a:r>
            <a:r>
              <a:rPr lang="zh-CN" altLang="en-US" dirty="0"/>
              <a:t>属性，默认为空，根据需要可以进行赋值操作</a:t>
            </a:r>
            <a:endParaRPr lang="zh-CN" altLang="en-US" dirty="0"/>
          </a:p>
        </p:txBody>
      </p:sp>
      <p:sp>
        <p:nvSpPr>
          <p:cNvPr id="3" name="标题 2"/>
          <p:cNvSpPr>
            <a:spLocks noGrp="1"/>
          </p:cNvSpPr>
          <p:nvPr>
            <p:ph type="title"/>
          </p:nvPr>
        </p:nvSpPr>
        <p:spPr>
          <a:xfrm>
            <a:off x="1104900" y="439738"/>
            <a:ext cx="8229600" cy="752475"/>
          </a:xfrm>
        </p:spPr>
        <p:txBody>
          <a:bodyPr/>
          <a:lstStyle/>
          <a:p>
            <a:pPr algn="l"/>
            <a:r>
              <a:rPr lang="zh-CN" altLang="en-US" dirty="0">
                <a:sym typeface="+mn-ea"/>
              </a:rPr>
              <a:t>常见</a:t>
            </a:r>
            <a:r>
              <a:rPr lang="en-US" altLang="zh-CN" dirty="0">
                <a:sym typeface="+mn-ea"/>
              </a:rPr>
              <a:t>Series</a:t>
            </a:r>
            <a:r>
              <a:rPr lang="zh-CN" altLang="en-US" dirty="0">
                <a:sym typeface="+mn-ea"/>
              </a:rPr>
              <a:t>的属性</a:t>
            </a:r>
            <a:endParaRPr lang="zh-CN" altLang="en-US" dirty="0">
              <a:sym typeface="+mn-ea"/>
            </a:endParaRPr>
          </a:p>
        </p:txBody>
      </p:sp>
      <p:pic>
        <p:nvPicPr>
          <p:cNvPr id="5" name="图片 4"/>
          <p:cNvPicPr>
            <a:picLocks noChangeAspect="1"/>
          </p:cNvPicPr>
          <p:nvPr/>
        </p:nvPicPr>
        <p:blipFill>
          <a:blip r:embed="rId1"/>
          <a:stretch>
            <a:fillRect/>
          </a:stretch>
        </p:blipFill>
        <p:spPr>
          <a:xfrm>
            <a:off x="1560134" y="2781078"/>
            <a:ext cx="8227695" cy="3167619"/>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9500" y="439738"/>
            <a:ext cx="8229600" cy="752475"/>
          </a:xfrm>
        </p:spPr>
        <p:txBody>
          <a:bodyPr/>
          <a:lstStyle/>
          <a:p>
            <a:pPr algn="l"/>
            <a:r>
              <a:rPr lang="zh-CN" altLang="en-US" dirty="0">
                <a:sym typeface="+mn-ea"/>
              </a:rPr>
              <a:t>常见</a:t>
            </a:r>
            <a:r>
              <a:rPr lang="en-US" altLang="zh-CN" dirty="0">
                <a:sym typeface="+mn-ea"/>
              </a:rPr>
              <a:t>Series</a:t>
            </a:r>
            <a:r>
              <a:rPr lang="zh-CN" altLang="en-US" dirty="0">
                <a:sym typeface="+mn-ea"/>
              </a:rPr>
              <a:t>的属性</a:t>
            </a:r>
            <a:endParaRPr lang="zh-CN" altLang="en-US" dirty="0">
              <a:sym typeface="+mn-ea"/>
            </a:endParaRPr>
          </a:p>
        </p:txBody>
      </p:sp>
      <p:pic>
        <p:nvPicPr>
          <p:cNvPr id="2" name="图片 1"/>
          <p:cNvPicPr>
            <a:picLocks noChangeAspect="1"/>
          </p:cNvPicPr>
          <p:nvPr/>
        </p:nvPicPr>
        <p:blipFill>
          <a:blip r:embed="rId1"/>
          <a:stretch>
            <a:fillRect/>
          </a:stretch>
        </p:blipFill>
        <p:spPr>
          <a:xfrm>
            <a:off x="1564952" y="1413006"/>
            <a:ext cx="9063552" cy="403151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6785" y="815975"/>
            <a:ext cx="11178429" cy="4723632"/>
          </a:xfrm>
        </p:spPr>
        <p:txBody>
          <a:bodyPr>
            <a:normAutofit/>
          </a:bodyPr>
          <a:lstStyle/>
          <a:p>
            <a:pPr>
              <a:lnSpc>
                <a:spcPct val="150000"/>
              </a:lnSpc>
            </a:pPr>
            <a:r>
              <a:rPr lang="en-US" altLang="zh-CN" dirty="0"/>
              <a:t> Series</a:t>
            </a:r>
            <a:r>
              <a:rPr lang="zh-CN" altLang="en-US" dirty="0"/>
              <a:t>值的获取主要有两种方式：</a:t>
            </a:r>
            <a:endParaRPr lang="zh-CN" altLang="en-US" dirty="0"/>
          </a:p>
          <a:p>
            <a:pPr lvl="1">
              <a:lnSpc>
                <a:spcPct val="150000"/>
              </a:lnSpc>
            </a:pPr>
            <a:r>
              <a:rPr lang="zh-CN" altLang="en-US" dirty="0">
                <a:sym typeface="+mn-ea"/>
              </a:rPr>
              <a:t> 通过</a:t>
            </a:r>
            <a:r>
              <a:rPr lang="zh-CN" altLang="en-US" b="1" dirty="0">
                <a:sym typeface="+mn-ea"/>
              </a:rPr>
              <a:t>方括号</a:t>
            </a:r>
            <a:r>
              <a:rPr lang="en-US" altLang="zh-CN" b="1" dirty="0">
                <a:sym typeface="+mn-ea"/>
              </a:rPr>
              <a:t>+</a:t>
            </a:r>
            <a:r>
              <a:rPr lang="zh-CN" altLang="en-US" b="1" dirty="0">
                <a:sym typeface="+mn-ea"/>
              </a:rPr>
              <a:t>索引</a:t>
            </a:r>
            <a:r>
              <a:rPr lang="zh-CN" altLang="en-US" dirty="0">
                <a:sym typeface="+mn-ea"/>
              </a:rPr>
              <a:t>的方式读取对应索引的数据，有可能返回多条数据</a:t>
            </a:r>
            <a:endParaRPr lang="zh-CN" altLang="en-US" dirty="0"/>
          </a:p>
          <a:p>
            <a:pPr lvl="1">
              <a:lnSpc>
                <a:spcPct val="150000"/>
              </a:lnSpc>
            </a:pPr>
            <a:r>
              <a:rPr lang="zh-CN" altLang="en-US" dirty="0">
                <a:sym typeface="+mn-ea"/>
              </a:rPr>
              <a:t> 通过</a:t>
            </a:r>
            <a:r>
              <a:rPr lang="zh-CN" altLang="en-US" b="1" dirty="0">
                <a:sym typeface="+mn-ea"/>
              </a:rPr>
              <a:t>方括号</a:t>
            </a:r>
            <a:r>
              <a:rPr lang="en-US" altLang="zh-CN" b="1" dirty="0">
                <a:sym typeface="+mn-ea"/>
              </a:rPr>
              <a:t>+</a:t>
            </a:r>
            <a:r>
              <a:rPr lang="zh-CN" altLang="en-US" b="1" dirty="0">
                <a:sym typeface="+mn-ea"/>
              </a:rPr>
              <a:t>下标值</a:t>
            </a:r>
            <a:r>
              <a:rPr lang="zh-CN" altLang="en-US" dirty="0">
                <a:sym typeface="+mn-ea"/>
              </a:rPr>
              <a:t>的方式读取对应下标值的数据，下标值的取值范围为：</a:t>
            </a:r>
            <a:r>
              <a:rPr lang="en-US" altLang="zh-CN" dirty="0">
                <a:sym typeface="+mn-ea"/>
              </a:rPr>
              <a:t>[0</a:t>
            </a:r>
            <a:r>
              <a:rPr lang="zh-CN" altLang="en-US" dirty="0">
                <a:sym typeface="+mn-ea"/>
              </a:rPr>
              <a:t>，</a:t>
            </a:r>
            <a:r>
              <a:rPr lang="en-US" altLang="zh-CN" dirty="0" err="1">
                <a:sym typeface="+mn-ea"/>
              </a:rPr>
              <a:t>len</a:t>
            </a:r>
            <a:r>
              <a:rPr lang="en-US" altLang="zh-CN" dirty="0">
                <a:sym typeface="+mn-ea"/>
              </a:rPr>
              <a:t>(</a:t>
            </a:r>
            <a:r>
              <a:rPr lang="en-US" altLang="zh-CN" dirty="0" err="1">
                <a:sym typeface="+mn-ea"/>
              </a:rPr>
              <a:t>Series.values</a:t>
            </a:r>
            <a:r>
              <a:rPr lang="en-US" altLang="zh-CN" dirty="0">
                <a:sym typeface="+mn-ea"/>
              </a:rPr>
              <a:t>))</a:t>
            </a:r>
            <a:r>
              <a:rPr lang="zh-CN" altLang="en-US" dirty="0">
                <a:sym typeface="+mn-ea"/>
              </a:rPr>
              <a:t>；另外下标值也可以是负数，表示从右往左获取数据</a:t>
            </a:r>
            <a:endParaRPr lang="en-US" altLang="zh-CN" dirty="0">
              <a:sym typeface="+mn-ea"/>
            </a:endParaRPr>
          </a:p>
          <a:p>
            <a:pPr>
              <a:lnSpc>
                <a:spcPct val="150000"/>
              </a:lnSpc>
            </a:pPr>
            <a:r>
              <a:rPr lang="zh-CN" altLang="en-US" dirty="0"/>
              <a:t> </a:t>
            </a:r>
            <a:r>
              <a:rPr lang="en-US" altLang="zh-CN" dirty="0"/>
              <a:t>Series</a:t>
            </a:r>
            <a:r>
              <a:rPr lang="zh-CN" altLang="en-US" dirty="0"/>
              <a:t>获取多个值的方式类似</a:t>
            </a:r>
            <a:r>
              <a:rPr lang="en-US" altLang="zh-CN" dirty="0"/>
              <a:t>NumPy</a:t>
            </a:r>
            <a:r>
              <a:rPr lang="zh-CN" altLang="en-US" dirty="0"/>
              <a:t>中的</a:t>
            </a:r>
            <a:r>
              <a:rPr lang="en-US" altLang="zh-CN" dirty="0" err="1"/>
              <a:t>ndarray</a:t>
            </a:r>
            <a:r>
              <a:rPr lang="zh-CN" altLang="en-US" dirty="0"/>
              <a:t>的切片操作，通过方</a:t>
            </a:r>
            <a:r>
              <a:rPr lang="zh-CN" altLang="en-US" b="1" dirty="0"/>
              <a:t>括号</a:t>
            </a:r>
            <a:r>
              <a:rPr lang="en-US" altLang="zh-CN" b="1" dirty="0"/>
              <a:t>+</a:t>
            </a:r>
            <a:r>
              <a:rPr lang="zh-CN" altLang="en-US" b="1" dirty="0"/>
              <a:t>下标值</a:t>
            </a:r>
            <a:r>
              <a:rPr lang="en-US" altLang="zh-CN" b="1" dirty="0"/>
              <a:t>/</a:t>
            </a:r>
            <a:r>
              <a:rPr lang="zh-CN" altLang="en-US" b="1" dirty="0"/>
              <a:t>索引值</a:t>
            </a:r>
            <a:r>
              <a:rPr lang="en-US" altLang="zh-CN" b="1" dirty="0"/>
              <a:t>+</a:t>
            </a:r>
            <a:r>
              <a:rPr lang="zh-CN" altLang="en-US" b="1" dirty="0"/>
              <a:t>冒号</a:t>
            </a:r>
            <a:r>
              <a:rPr lang="en-US" altLang="zh-CN" b="1" dirty="0"/>
              <a:t>(:)</a:t>
            </a:r>
            <a:r>
              <a:rPr lang="zh-CN" altLang="en-US" dirty="0"/>
              <a:t>的形式来截取</a:t>
            </a:r>
            <a:r>
              <a:rPr lang="en-US" altLang="zh-CN" dirty="0"/>
              <a:t>series</a:t>
            </a:r>
            <a:r>
              <a:rPr lang="zh-CN" altLang="en-US" dirty="0"/>
              <a:t>对象中的一部分数据。</a:t>
            </a:r>
            <a:endParaRPr lang="zh-CN" altLang="en-US" dirty="0"/>
          </a:p>
        </p:txBody>
      </p:sp>
      <p:sp>
        <p:nvSpPr>
          <p:cNvPr id="3" name="标题 2"/>
          <p:cNvSpPr>
            <a:spLocks noGrp="1"/>
          </p:cNvSpPr>
          <p:nvPr>
            <p:ph type="title"/>
          </p:nvPr>
        </p:nvSpPr>
        <p:spPr>
          <a:xfrm>
            <a:off x="1092200" y="439738"/>
            <a:ext cx="8229600" cy="752475"/>
          </a:xfrm>
        </p:spPr>
        <p:txBody>
          <a:bodyPr/>
          <a:lstStyle/>
          <a:p>
            <a:pPr algn="l"/>
            <a:r>
              <a:rPr lang="en-US" altLang="zh-CN" dirty="0">
                <a:sym typeface="+mn-ea"/>
              </a:rPr>
              <a:t>Series</a:t>
            </a:r>
            <a:r>
              <a:rPr lang="zh-CN" altLang="en-US" dirty="0">
                <a:sym typeface="+mn-ea"/>
              </a:rPr>
              <a:t>值的获取</a:t>
            </a:r>
            <a:endParaRPr lang="zh-CN" altLang="en-US" dirty="0">
              <a:sym typeface="+mn-ea"/>
            </a:endParaRPr>
          </a:p>
        </p:txBody>
      </p:sp>
      <p:pic>
        <p:nvPicPr>
          <p:cNvPr id="9" name="图片 8"/>
          <p:cNvPicPr>
            <a:picLocks noChangeAspect="1"/>
          </p:cNvPicPr>
          <p:nvPr/>
        </p:nvPicPr>
        <p:blipFill>
          <a:blip r:embed="rId1"/>
          <a:stretch>
            <a:fillRect/>
          </a:stretch>
        </p:blipFill>
        <p:spPr>
          <a:xfrm>
            <a:off x="6102750" y="4946019"/>
            <a:ext cx="1788381" cy="1187175"/>
          </a:xfrm>
          <a:prstGeom prst="rect">
            <a:avLst/>
          </a:prstGeom>
        </p:spPr>
      </p:pic>
      <p:pic>
        <p:nvPicPr>
          <p:cNvPr id="11" name="图片 10"/>
          <p:cNvPicPr>
            <a:picLocks noChangeAspect="1"/>
          </p:cNvPicPr>
          <p:nvPr/>
        </p:nvPicPr>
        <p:blipFill>
          <a:blip r:embed="rId2"/>
          <a:stretch>
            <a:fillRect/>
          </a:stretch>
        </p:blipFill>
        <p:spPr>
          <a:xfrm>
            <a:off x="7844249" y="4839454"/>
            <a:ext cx="2370541" cy="1177018"/>
          </a:xfrm>
          <a:prstGeom prst="rect">
            <a:avLst/>
          </a:prstGeom>
        </p:spPr>
      </p:pic>
      <p:pic>
        <p:nvPicPr>
          <p:cNvPr id="12" name="图片 11"/>
          <p:cNvPicPr>
            <a:picLocks noChangeAspect="1"/>
          </p:cNvPicPr>
          <p:nvPr/>
        </p:nvPicPr>
        <p:blipFill>
          <a:blip r:embed="rId3"/>
          <a:stretch>
            <a:fillRect/>
          </a:stretch>
        </p:blipFill>
        <p:spPr>
          <a:xfrm>
            <a:off x="10479466" y="4746795"/>
            <a:ext cx="1638556" cy="1940111"/>
          </a:xfrm>
          <a:prstGeom prst="rect">
            <a:avLst/>
          </a:prstGeom>
        </p:spPr>
      </p:pic>
      <p:pic>
        <p:nvPicPr>
          <p:cNvPr id="2" name="图片 1"/>
          <p:cNvPicPr>
            <a:picLocks noChangeAspect="1"/>
          </p:cNvPicPr>
          <p:nvPr/>
        </p:nvPicPr>
        <p:blipFill>
          <a:blip r:embed="rId4"/>
          <a:stretch>
            <a:fillRect/>
          </a:stretch>
        </p:blipFill>
        <p:spPr>
          <a:xfrm>
            <a:off x="2024092" y="4839454"/>
            <a:ext cx="4078658" cy="16023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85855" y="404814"/>
            <a:ext cx="8229600" cy="752475"/>
          </a:xfrm>
        </p:spPr>
        <p:txBody>
          <a:bodyPr/>
          <a:lstStyle/>
          <a:p>
            <a:pPr algn="l"/>
            <a:r>
              <a:rPr lang="en-US" altLang="zh-CN" sz="3600" dirty="0"/>
              <a:t>time</a:t>
            </a:r>
            <a:r>
              <a:rPr lang="zh-CN" altLang="en-US" sz="3600" dirty="0"/>
              <a:t>模块</a:t>
            </a:r>
            <a:r>
              <a:rPr lang="en-US" altLang="zh-CN" sz="3600" dirty="0"/>
              <a:t>-</a:t>
            </a:r>
            <a:r>
              <a:rPr lang="zh-CN" altLang="en-US" sz="3600" dirty="0"/>
              <a:t>练习</a:t>
            </a:r>
            <a:endParaRPr lang="zh-CN" altLang="en-US" sz="3600" dirty="0"/>
          </a:p>
        </p:txBody>
      </p:sp>
      <p:sp>
        <p:nvSpPr>
          <p:cNvPr id="2" name="文本框 1"/>
          <p:cNvSpPr txBox="1"/>
          <p:nvPr/>
        </p:nvSpPr>
        <p:spPr>
          <a:xfrm>
            <a:off x="891000" y="1286847"/>
            <a:ext cx="10409685" cy="2307790"/>
          </a:xfrm>
          <a:prstGeom prst="rect">
            <a:avLst/>
          </a:prstGeom>
          <a:noFill/>
        </p:spPr>
        <p:txBody>
          <a:bodyPr wrap="square" rtlCol="0" anchor="t">
            <a:spAutoFit/>
          </a:bodyPr>
          <a:lstStyle/>
          <a:p>
            <a:r>
              <a:rPr lang="zh-CN" altLang="en-US" dirty="0"/>
              <a:t>1.将字符串的时间</a:t>
            </a:r>
            <a:r>
              <a:rPr lang="zh-CN" altLang="en-US" dirty="0">
                <a:sym typeface="+mn-ea"/>
              </a:rPr>
              <a:t>"201</a:t>
            </a:r>
            <a:r>
              <a:rPr lang="en-US" altLang="zh-CN" dirty="0">
                <a:sym typeface="+mn-ea"/>
              </a:rPr>
              <a:t>7</a:t>
            </a:r>
            <a:r>
              <a:rPr lang="zh-CN" altLang="en-US" dirty="0">
                <a:sym typeface="+mn-ea"/>
              </a:rPr>
              <a:t>-1</a:t>
            </a:r>
            <a:r>
              <a:rPr lang="en-US" altLang="zh-CN" dirty="0">
                <a:sym typeface="+mn-ea"/>
              </a:rPr>
              <a:t>0</a:t>
            </a:r>
            <a:r>
              <a:rPr lang="zh-CN" altLang="en-US" dirty="0">
                <a:sym typeface="+mn-ea"/>
              </a:rPr>
              <a:t>-10 23:40:00"</a:t>
            </a:r>
            <a:r>
              <a:rPr lang="zh-CN" altLang="en-US" dirty="0"/>
              <a:t>转换为时间戳和时间元组</a:t>
            </a:r>
            <a:endParaRPr lang="zh-CN" altLang="en-US" dirty="0"/>
          </a:p>
          <a:p>
            <a:endParaRPr lang="zh-CN" altLang="en-US" dirty="0"/>
          </a:p>
          <a:p>
            <a:r>
              <a:rPr lang="zh-CN" altLang="en-US" dirty="0"/>
              <a:t>2.字符串格式更改。如提</a:t>
            </a:r>
            <a:r>
              <a:rPr lang="en-US" altLang="zh-CN" dirty="0"/>
              <a:t>time</a:t>
            </a:r>
            <a:r>
              <a:rPr lang="zh-CN" altLang="en-US" dirty="0"/>
              <a:t> = "201</a:t>
            </a:r>
            <a:r>
              <a:rPr lang="en-US" altLang="zh-CN" dirty="0"/>
              <a:t>7</a:t>
            </a:r>
            <a:r>
              <a:rPr lang="zh-CN" altLang="en-US" dirty="0"/>
              <a:t>-10-10 23:40:00",想改为 </a:t>
            </a:r>
            <a:r>
              <a:rPr lang="en-US" altLang="zh-CN" dirty="0"/>
              <a:t>time</a:t>
            </a:r>
            <a:r>
              <a:rPr lang="zh-CN" altLang="en-US" dirty="0"/>
              <a:t>= "201</a:t>
            </a:r>
            <a:r>
              <a:rPr lang="en-US" altLang="zh-CN" dirty="0"/>
              <a:t>7</a:t>
            </a:r>
            <a:r>
              <a:rPr lang="zh-CN" altLang="en-US" dirty="0"/>
              <a:t>/10/10 23:40:00"</a:t>
            </a:r>
            <a:endParaRPr lang="zh-CN" altLang="en-US" dirty="0"/>
          </a:p>
          <a:p>
            <a:endParaRPr lang="zh-CN" altLang="en-US" dirty="0"/>
          </a:p>
          <a:p>
            <a:r>
              <a:rPr lang="en-US" altLang="zh-CN" dirty="0"/>
              <a:t>3.</a:t>
            </a:r>
            <a:r>
              <a:rPr lang="zh-CN" altLang="en-US" dirty="0"/>
              <a:t>获取当前</a:t>
            </a:r>
            <a:r>
              <a:rPr lang="en-US" altLang="zh-CN" dirty="0" err="1"/>
              <a:t>时间戳转换为指定格式日期</a:t>
            </a:r>
            <a:endParaRPr lang="en-US" altLang="zh-CN" dirty="0"/>
          </a:p>
          <a:p>
            <a:endParaRPr lang="en-US" altLang="zh-CN" dirty="0"/>
          </a:p>
          <a:p>
            <a:r>
              <a:rPr lang="en-US" altLang="zh-CN" dirty="0"/>
              <a:t>4.获得三天前的时间</a:t>
            </a:r>
            <a:endParaRPr lang="en-US" altLang="zh-CN" dirty="0"/>
          </a:p>
          <a:p>
            <a:r>
              <a:rPr lang="zh-CN" altLang="en-US" dirty="0"/>
              <a:t> </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a:lnSpc>
                <a:spcPct val="150000"/>
              </a:lnSpc>
            </a:pPr>
            <a:r>
              <a:rPr lang="en-US" altLang="zh-CN" dirty="0"/>
              <a:t> </a:t>
            </a:r>
            <a:r>
              <a:rPr lang="en-US" altLang="zh-CN" dirty="0" err="1"/>
              <a:t>NumPy</a:t>
            </a:r>
            <a:r>
              <a:rPr lang="zh-CN" altLang="en-US" dirty="0"/>
              <a:t>中的数组运算，在</a:t>
            </a:r>
            <a:r>
              <a:rPr lang="en-US" altLang="zh-CN" dirty="0"/>
              <a:t>Series</a:t>
            </a:r>
            <a:r>
              <a:rPr lang="zh-CN" altLang="en-US" dirty="0"/>
              <a:t>中都保留了，均可以使用，并且</a:t>
            </a:r>
            <a:r>
              <a:rPr lang="en-US" altLang="zh-CN" dirty="0"/>
              <a:t>Series</a:t>
            </a:r>
            <a:r>
              <a:rPr lang="zh-CN" altLang="en-US" dirty="0"/>
              <a:t>进行数组运算的时候，索引与值之间的映射关系不会发生改变。</a:t>
            </a:r>
            <a:endParaRPr lang="zh-CN" altLang="en-US" dirty="0"/>
          </a:p>
          <a:p>
            <a:pPr>
              <a:lnSpc>
                <a:spcPct val="150000"/>
              </a:lnSpc>
            </a:pPr>
            <a:r>
              <a:rPr lang="zh-CN" altLang="en-US" dirty="0"/>
              <a:t> 注意：其实在操作</a:t>
            </a:r>
            <a:r>
              <a:rPr lang="en-US" altLang="zh-CN" dirty="0"/>
              <a:t>Series</a:t>
            </a:r>
            <a:r>
              <a:rPr lang="zh-CN" altLang="en-US" dirty="0"/>
              <a:t>的时候，基本上可以把</a:t>
            </a:r>
            <a:r>
              <a:rPr lang="en-US" altLang="zh-CN" dirty="0"/>
              <a:t>Series</a:t>
            </a:r>
            <a:r>
              <a:rPr lang="zh-CN" altLang="en-US" dirty="0"/>
              <a:t>看成</a:t>
            </a:r>
            <a:r>
              <a:rPr lang="en-US" altLang="zh-CN" dirty="0" err="1"/>
              <a:t>NumPy</a:t>
            </a:r>
            <a:r>
              <a:rPr lang="zh-CN" altLang="en-US" dirty="0"/>
              <a:t>中的</a:t>
            </a:r>
            <a:r>
              <a:rPr lang="en-US" altLang="zh-CN" dirty="0" err="1"/>
              <a:t>ndarray</a:t>
            </a:r>
            <a:r>
              <a:rPr lang="zh-CN" altLang="en-US" dirty="0"/>
              <a:t>数组来进行操作。</a:t>
            </a:r>
            <a:r>
              <a:rPr lang="en-US" altLang="zh-CN" dirty="0" err="1"/>
              <a:t>ndarray</a:t>
            </a:r>
            <a:r>
              <a:rPr lang="zh-CN" altLang="en-US" dirty="0"/>
              <a:t>数组的绝大多数操作都可以应用到</a:t>
            </a:r>
            <a:r>
              <a:rPr lang="en-US" altLang="zh-CN" dirty="0"/>
              <a:t>Series</a:t>
            </a:r>
            <a:r>
              <a:rPr lang="zh-CN" altLang="en-US" dirty="0"/>
              <a:t>上。</a:t>
            </a:r>
            <a:endParaRPr lang="zh-CN" altLang="en-US" dirty="0"/>
          </a:p>
        </p:txBody>
      </p:sp>
      <p:sp>
        <p:nvSpPr>
          <p:cNvPr id="3" name="标题 2"/>
          <p:cNvSpPr>
            <a:spLocks noGrp="1"/>
          </p:cNvSpPr>
          <p:nvPr>
            <p:ph type="title"/>
          </p:nvPr>
        </p:nvSpPr>
        <p:spPr>
          <a:xfrm>
            <a:off x="1079500" y="439738"/>
            <a:ext cx="8229600" cy="752475"/>
          </a:xfrm>
        </p:spPr>
        <p:txBody>
          <a:bodyPr/>
          <a:lstStyle/>
          <a:p>
            <a:pPr algn="l"/>
            <a:r>
              <a:rPr lang="en-US" altLang="zh-CN" dirty="0">
                <a:sym typeface="+mn-ea"/>
              </a:rPr>
              <a:t>Series</a:t>
            </a:r>
            <a:r>
              <a:rPr lang="zh-CN" altLang="en-US" dirty="0">
                <a:sym typeface="+mn-ea"/>
              </a:rPr>
              <a:t>的运算</a:t>
            </a:r>
            <a:endParaRPr lang="zh-CN" altLang="en-US" dirty="0">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39738"/>
            <a:ext cx="8229600" cy="752475"/>
          </a:xfrm>
        </p:spPr>
        <p:txBody>
          <a:bodyPr/>
          <a:lstStyle/>
          <a:p>
            <a:pPr algn="l"/>
            <a:r>
              <a:rPr lang="en-US" altLang="zh-CN" dirty="0">
                <a:sym typeface="+mn-ea"/>
              </a:rPr>
              <a:t>Series</a:t>
            </a:r>
            <a:r>
              <a:rPr lang="zh-CN" altLang="en-US" dirty="0">
                <a:sym typeface="+mn-ea"/>
              </a:rPr>
              <a:t>的运算</a:t>
            </a:r>
            <a:endParaRPr lang="zh-CN" altLang="en-US" dirty="0">
              <a:sym typeface="+mn-ea"/>
            </a:endParaRPr>
          </a:p>
        </p:txBody>
      </p:sp>
      <p:pic>
        <p:nvPicPr>
          <p:cNvPr id="2" name="图片 1"/>
          <p:cNvPicPr>
            <a:picLocks noChangeAspect="1"/>
          </p:cNvPicPr>
          <p:nvPr/>
        </p:nvPicPr>
        <p:blipFill>
          <a:blip r:embed="rId1"/>
          <a:stretch>
            <a:fillRect/>
          </a:stretch>
        </p:blipFill>
        <p:spPr>
          <a:xfrm>
            <a:off x="1848511" y="1159256"/>
            <a:ext cx="3450383" cy="5276398"/>
          </a:xfrm>
          <a:prstGeom prst="rect">
            <a:avLst/>
          </a:prstGeom>
        </p:spPr>
      </p:pic>
      <p:pic>
        <p:nvPicPr>
          <p:cNvPr id="4" name="图片 3"/>
          <p:cNvPicPr>
            <a:picLocks noChangeAspect="1"/>
          </p:cNvPicPr>
          <p:nvPr/>
        </p:nvPicPr>
        <p:blipFill>
          <a:blip r:embed="rId2"/>
          <a:stretch>
            <a:fillRect/>
          </a:stretch>
        </p:blipFill>
        <p:spPr>
          <a:xfrm>
            <a:off x="6815913" y="1096495"/>
            <a:ext cx="3167619" cy="531375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6785" y="1085908"/>
            <a:ext cx="11178429" cy="4723632"/>
          </a:xfrm>
        </p:spPr>
        <p:txBody>
          <a:bodyPr>
            <a:normAutofit/>
          </a:bodyPr>
          <a:lstStyle/>
          <a:p>
            <a:pPr>
              <a:lnSpc>
                <a:spcPct val="150000"/>
              </a:lnSpc>
            </a:pPr>
            <a:r>
              <a:rPr lang="en-US" altLang="zh-CN" dirty="0"/>
              <a:t> </a:t>
            </a:r>
            <a:r>
              <a:rPr lang="zh-CN" altLang="en-US" dirty="0"/>
              <a:t>当多个</a:t>
            </a:r>
            <a:r>
              <a:rPr lang="en-US" altLang="zh-CN" dirty="0"/>
              <a:t>series</a:t>
            </a:r>
            <a:r>
              <a:rPr lang="zh-CN" altLang="en-US" dirty="0"/>
              <a:t>对象之间进行运算的时候，如果不同</a:t>
            </a:r>
            <a:r>
              <a:rPr lang="en-US" altLang="zh-CN" dirty="0"/>
              <a:t>series</a:t>
            </a:r>
            <a:r>
              <a:rPr lang="zh-CN" altLang="en-US" dirty="0"/>
              <a:t>之间具有不同的索引值，那么运算会自动对齐相同索引值的数据，如果某个</a:t>
            </a:r>
            <a:r>
              <a:rPr lang="en-US" altLang="zh-CN" dirty="0"/>
              <a:t>series</a:t>
            </a:r>
            <a:r>
              <a:rPr lang="zh-CN" altLang="en-US" dirty="0"/>
              <a:t>没有某个索引值，那么最终结果会赋值为</a:t>
            </a:r>
            <a:r>
              <a:rPr lang="en-US" altLang="zh-CN" dirty="0" err="1"/>
              <a:t>NaN</a:t>
            </a:r>
            <a:r>
              <a:rPr lang="zh-CN" altLang="en-US" dirty="0"/>
              <a:t>。</a:t>
            </a:r>
            <a:endParaRPr lang="zh-CN" altLang="en-US" dirty="0"/>
          </a:p>
        </p:txBody>
      </p:sp>
      <p:sp>
        <p:nvSpPr>
          <p:cNvPr id="3" name="标题 2"/>
          <p:cNvSpPr>
            <a:spLocks noGrp="1"/>
          </p:cNvSpPr>
          <p:nvPr>
            <p:ph type="title"/>
          </p:nvPr>
        </p:nvSpPr>
        <p:spPr>
          <a:xfrm>
            <a:off x="1117600" y="439738"/>
            <a:ext cx="8229600" cy="752475"/>
          </a:xfrm>
        </p:spPr>
        <p:txBody>
          <a:bodyPr/>
          <a:lstStyle/>
          <a:p>
            <a:pPr algn="l"/>
            <a:r>
              <a:rPr lang="en-US" altLang="zh-CN" dirty="0">
                <a:sym typeface="+mn-ea"/>
              </a:rPr>
              <a:t>Series</a:t>
            </a:r>
            <a:r>
              <a:rPr lang="zh-CN" altLang="en-US" dirty="0">
                <a:sym typeface="+mn-ea"/>
              </a:rPr>
              <a:t>自动对齐</a:t>
            </a:r>
            <a:endParaRPr lang="zh-CN" altLang="en-US" dirty="0">
              <a:sym typeface="+mn-ea"/>
            </a:endParaRPr>
          </a:p>
        </p:txBody>
      </p:sp>
      <p:pic>
        <p:nvPicPr>
          <p:cNvPr id="11" name="图片 10"/>
          <p:cNvPicPr>
            <a:picLocks noChangeAspect="1"/>
          </p:cNvPicPr>
          <p:nvPr/>
        </p:nvPicPr>
        <p:blipFill>
          <a:blip r:embed="rId1"/>
          <a:stretch>
            <a:fillRect/>
          </a:stretch>
        </p:blipFill>
        <p:spPr>
          <a:xfrm>
            <a:off x="2452737" y="5032480"/>
            <a:ext cx="1876626" cy="1554120"/>
          </a:xfrm>
          <a:prstGeom prst="rect">
            <a:avLst/>
          </a:prstGeom>
        </p:spPr>
      </p:pic>
      <p:pic>
        <p:nvPicPr>
          <p:cNvPr id="12" name="图片 11"/>
          <p:cNvPicPr>
            <a:picLocks noChangeAspect="1"/>
          </p:cNvPicPr>
          <p:nvPr/>
        </p:nvPicPr>
        <p:blipFill>
          <a:blip r:embed="rId2"/>
          <a:stretch>
            <a:fillRect/>
          </a:stretch>
        </p:blipFill>
        <p:spPr>
          <a:xfrm>
            <a:off x="4952154" y="5014704"/>
            <a:ext cx="1761082" cy="1571896"/>
          </a:xfrm>
          <a:prstGeom prst="rect">
            <a:avLst/>
          </a:prstGeom>
        </p:spPr>
      </p:pic>
      <p:pic>
        <p:nvPicPr>
          <p:cNvPr id="13" name="图片 12"/>
          <p:cNvPicPr>
            <a:picLocks noChangeAspect="1"/>
          </p:cNvPicPr>
          <p:nvPr/>
        </p:nvPicPr>
        <p:blipFill>
          <a:blip r:embed="rId3"/>
          <a:stretch>
            <a:fillRect/>
          </a:stretch>
        </p:blipFill>
        <p:spPr>
          <a:xfrm>
            <a:off x="7251591" y="5014705"/>
            <a:ext cx="1832186" cy="1571261"/>
          </a:xfrm>
          <a:prstGeom prst="rect">
            <a:avLst/>
          </a:prstGeom>
        </p:spPr>
      </p:pic>
      <p:pic>
        <p:nvPicPr>
          <p:cNvPr id="2" name="图片 1"/>
          <p:cNvPicPr>
            <a:picLocks noChangeAspect="1"/>
          </p:cNvPicPr>
          <p:nvPr/>
        </p:nvPicPr>
        <p:blipFill>
          <a:blip r:embed="rId4"/>
          <a:stretch>
            <a:fillRect/>
          </a:stretch>
        </p:blipFill>
        <p:spPr>
          <a:xfrm>
            <a:off x="3360330" y="3016390"/>
            <a:ext cx="4248815" cy="185356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a:sym typeface="+mn-ea"/>
              </a:rPr>
              <a:t>Series</a:t>
            </a:r>
            <a:r>
              <a:rPr lang="zh-CN" altLang="en-US" dirty="0">
                <a:sym typeface="+mn-ea"/>
              </a:rPr>
              <a:t>缺失值检测</a:t>
            </a:r>
            <a:endParaRPr lang="zh-CN" altLang="en-US" dirty="0">
              <a:sym typeface="+mn-ea"/>
            </a:endParaRPr>
          </a:p>
        </p:txBody>
      </p:sp>
      <p:pic>
        <p:nvPicPr>
          <p:cNvPr id="4" name="图片 3"/>
          <p:cNvPicPr>
            <a:picLocks noChangeAspect="1"/>
          </p:cNvPicPr>
          <p:nvPr/>
        </p:nvPicPr>
        <p:blipFill>
          <a:blip r:embed="rId1"/>
          <a:stretch>
            <a:fillRect/>
          </a:stretch>
        </p:blipFill>
        <p:spPr>
          <a:xfrm>
            <a:off x="3144356" y="1413243"/>
            <a:ext cx="5967762" cy="433334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96900" y="1067184"/>
            <a:ext cx="11178429" cy="4723632"/>
          </a:xfrm>
        </p:spPr>
        <p:txBody>
          <a:bodyPr>
            <a:normAutofit/>
          </a:bodyPr>
          <a:lstStyle/>
          <a:p>
            <a:pPr>
              <a:lnSpc>
                <a:spcPct val="150000"/>
              </a:lnSpc>
            </a:pPr>
            <a:r>
              <a:rPr lang="en-US" altLang="zh-CN" dirty="0"/>
              <a:t> pandas</a:t>
            </a:r>
            <a:r>
              <a:rPr lang="zh-CN" altLang="en-US" dirty="0"/>
              <a:t>中的</a:t>
            </a:r>
            <a:r>
              <a:rPr lang="en-US" altLang="zh-CN" dirty="0" err="1"/>
              <a:t>isnull</a:t>
            </a:r>
            <a:r>
              <a:rPr lang="zh-CN" altLang="en-US" dirty="0"/>
              <a:t>和</a:t>
            </a:r>
            <a:r>
              <a:rPr lang="en-US" altLang="zh-CN" dirty="0" err="1"/>
              <a:t>notnull</a:t>
            </a:r>
            <a:r>
              <a:rPr lang="zh-CN" altLang="en-US" dirty="0"/>
              <a:t>两个函数可以用于在</a:t>
            </a:r>
            <a:r>
              <a:rPr lang="en-US" altLang="zh-CN" dirty="0"/>
              <a:t>Series</a:t>
            </a:r>
            <a:r>
              <a:rPr lang="zh-CN" altLang="en-US" dirty="0"/>
              <a:t>中检测缺失值，这两个函数的返回时一个布尔类型的</a:t>
            </a:r>
            <a:r>
              <a:rPr lang="en-US" altLang="zh-CN" dirty="0"/>
              <a:t>Series</a:t>
            </a:r>
            <a:endParaRPr lang="zh-CN" altLang="en-US" dirty="0"/>
          </a:p>
        </p:txBody>
      </p:sp>
      <p:sp>
        <p:nvSpPr>
          <p:cNvPr id="3" name="标题 2"/>
          <p:cNvSpPr>
            <a:spLocks noGrp="1"/>
          </p:cNvSpPr>
          <p:nvPr>
            <p:ph type="title"/>
          </p:nvPr>
        </p:nvSpPr>
        <p:spPr>
          <a:xfrm>
            <a:off x="1117600" y="439738"/>
            <a:ext cx="8229600" cy="752475"/>
          </a:xfrm>
        </p:spPr>
        <p:txBody>
          <a:bodyPr/>
          <a:lstStyle/>
          <a:p>
            <a:pPr algn="l"/>
            <a:r>
              <a:rPr lang="en-US" altLang="zh-CN" dirty="0">
                <a:sym typeface="+mn-ea"/>
              </a:rPr>
              <a:t>Series</a:t>
            </a:r>
            <a:r>
              <a:rPr lang="zh-CN" altLang="en-US" dirty="0">
                <a:sym typeface="+mn-ea"/>
              </a:rPr>
              <a:t>缺失值检测</a:t>
            </a:r>
            <a:endParaRPr lang="zh-CN" altLang="en-US" dirty="0">
              <a:sym typeface="+mn-ea"/>
            </a:endParaRPr>
          </a:p>
        </p:txBody>
      </p:sp>
      <p:pic>
        <p:nvPicPr>
          <p:cNvPr id="2" name="图片 1"/>
          <p:cNvPicPr>
            <a:picLocks noChangeAspect="1"/>
          </p:cNvPicPr>
          <p:nvPr/>
        </p:nvPicPr>
        <p:blipFill>
          <a:blip r:embed="rId1"/>
          <a:srcRect t="2659"/>
          <a:stretch>
            <a:fillRect/>
          </a:stretch>
        </p:blipFill>
        <p:spPr>
          <a:xfrm>
            <a:off x="1139862" y="2434026"/>
            <a:ext cx="2181990" cy="2138185"/>
          </a:xfrm>
          <a:prstGeom prst="rect">
            <a:avLst/>
          </a:prstGeom>
        </p:spPr>
      </p:pic>
      <p:pic>
        <p:nvPicPr>
          <p:cNvPr id="5" name="图片 4"/>
          <p:cNvPicPr>
            <a:picLocks noChangeAspect="1"/>
          </p:cNvPicPr>
          <p:nvPr/>
        </p:nvPicPr>
        <p:blipFill>
          <a:blip r:embed="rId2"/>
          <a:stretch>
            <a:fillRect/>
          </a:stretch>
        </p:blipFill>
        <p:spPr>
          <a:xfrm>
            <a:off x="3546589" y="2446723"/>
            <a:ext cx="2028990" cy="2112791"/>
          </a:xfrm>
          <a:prstGeom prst="rect">
            <a:avLst/>
          </a:prstGeom>
        </p:spPr>
      </p:pic>
      <p:pic>
        <p:nvPicPr>
          <p:cNvPr id="6" name="图片 5"/>
          <p:cNvPicPr>
            <a:picLocks noChangeAspect="1"/>
          </p:cNvPicPr>
          <p:nvPr/>
        </p:nvPicPr>
        <p:blipFill>
          <a:blip r:embed="rId3"/>
          <a:stretch>
            <a:fillRect/>
          </a:stretch>
        </p:blipFill>
        <p:spPr>
          <a:xfrm>
            <a:off x="5865708" y="2677810"/>
            <a:ext cx="4922016" cy="2886042"/>
          </a:xfrm>
          <a:prstGeom prst="rect">
            <a:avLst/>
          </a:prstGeom>
        </p:spPr>
      </p:pic>
      <p:pic>
        <p:nvPicPr>
          <p:cNvPr id="8" name="图片 7"/>
          <p:cNvPicPr>
            <a:picLocks noChangeAspect="1"/>
          </p:cNvPicPr>
          <p:nvPr/>
        </p:nvPicPr>
        <p:blipFill>
          <a:blip r:embed="rId4"/>
          <a:stretch>
            <a:fillRect/>
          </a:stretch>
        </p:blipFill>
        <p:spPr>
          <a:xfrm>
            <a:off x="2065160" y="4703626"/>
            <a:ext cx="3094954" cy="1720452"/>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04900" y="439738"/>
            <a:ext cx="8229600" cy="752475"/>
          </a:xfrm>
        </p:spPr>
        <p:txBody>
          <a:bodyPr/>
          <a:lstStyle/>
          <a:p>
            <a:pPr algn="l"/>
            <a:r>
              <a:rPr lang="en-US" altLang="zh-CN" dirty="0" err="1">
                <a:sym typeface="+mn-ea"/>
              </a:rPr>
              <a:t>DataFrame</a:t>
            </a:r>
            <a:r>
              <a:rPr lang="en-US" altLang="zh-CN" dirty="0">
                <a:sym typeface="+mn-ea"/>
              </a:rPr>
              <a:t>: </a:t>
            </a:r>
            <a:r>
              <a:rPr lang="zh-CN" altLang="en-US" dirty="0">
                <a:sym typeface="+mn-ea"/>
              </a:rPr>
              <a:t>通过二维数组创建</a:t>
            </a:r>
            <a:endParaRPr lang="zh-CN" altLang="en-US" dirty="0">
              <a:sym typeface="+mn-ea"/>
            </a:endParaRPr>
          </a:p>
        </p:txBody>
      </p:sp>
      <p:pic>
        <p:nvPicPr>
          <p:cNvPr id="6" name="图片 5"/>
          <p:cNvPicPr>
            <a:picLocks noChangeAspect="1"/>
          </p:cNvPicPr>
          <p:nvPr/>
        </p:nvPicPr>
        <p:blipFill>
          <a:blip r:embed="rId1"/>
          <a:stretch>
            <a:fillRect/>
          </a:stretch>
        </p:blipFill>
        <p:spPr>
          <a:xfrm>
            <a:off x="225197" y="1291133"/>
            <a:ext cx="11741607" cy="427573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39738"/>
            <a:ext cx="8229600" cy="752475"/>
          </a:xfrm>
        </p:spPr>
        <p:txBody>
          <a:bodyPr/>
          <a:lstStyle/>
          <a:p>
            <a:pPr algn="l"/>
            <a:r>
              <a:rPr lang="en-US" altLang="zh-CN" dirty="0" err="1">
                <a:sym typeface="+mn-ea"/>
              </a:rPr>
              <a:t>DataFrame</a:t>
            </a:r>
            <a:r>
              <a:rPr lang="en-US" altLang="zh-CN" dirty="0">
                <a:sym typeface="+mn-ea"/>
              </a:rPr>
              <a:t>: </a:t>
            </a:r>
            <a:r>
              <a:rPr lang="zh-CN" altLang="en-US" dirty="0">
                <a:sym typeface="+mn-ea"/>
              </a:rPr>
              <a:t>通过二维数组创建</a:t>
            </a:r>
            <a:endParaRPr lang="zh-CN" altLang="en-US" dirty="0">
              <a:sym typeface="+mn-ea"/>
            </a:endParaRPr>
          </a:p>
        </p:txBody>
      </p:sp>
      <p:pic>
        <p:nvPicPr>
          <p:cNvPr id="2" name="图片 1"/>
          <p:cNvPicPr>
            <a:picLocks noChangeAspect="1"/>
          </p:cNvPicPr>
          <p:nvPr/>
        </p:nvPicPr>
        <p:blipFill>
          <a:blip r:embed="rId1"/>
          <a:stretch>
            <a:fillRect/>
          </a:stretch>
        </p:blipFill>
        <p:spPr>
          <a:xfrm>
            <a:off x="840633" y="1316685"/>
            <a:ext cx="5111385" cy="1824350"/>
          </a:xfrm>
          <a:prstGeom prst="rect">
            <a:avLst/>
          </a:prstGeom>
        </p:spPr>
      </p:pic>
      <p:pic>
        <p:nvPicPr>
          <p:cNvPr id="4" name="图片 3"/>
          <p:cNvPicPr>
            <a:picLocks noChangeAspect="1"/>
          </p:cNvPicPr>
          <p:nvPr/>
        </p:nvPicPr>
        <p:blipFill>
          <a:blip r:embed="rId2"/>
          <a:stretch>
            <a:fillRect/>
          </a:stretch>
        </p:blipFill>
        <p:spPr>
          <a:xfrm>
            <a:off x="6311974" y="1316685"/>
            <a:ext cx="4751428" cy="4488029"/>
          </a:xfrm>
          <a:prstGeom prst="rect">
            <a:avLst/>
          </a:prstGeom>
        </p:spPr>
      </p:pic>
      <p:pic>
        <p:nvPicPr>
          <p:cNvPr id="9" name="图片 8"/>
          <p:cNvPicPr>
            <a:picLocks noChangeAspect="1"/>
          </p:cNvPicPr>
          <p:nvPr/>
        </p:nvPicPr>
        <p:blipFill>
          <a:blip r:embed="rId3"/>
          <a:stretch>
            <a:fillRect/>
          </a:stretch>
        </p:blipFill>
        <p:spPr>
          <a:xfrm>
            <a:off x="840634" y="3548921"/>
            <a:ext cx="5285152" cy="2713997"/>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9500" y="439738"/>
            <a:ext cx="8229600" cy="752475"/>
          </a:xfrm>
        </p:spPr>
        <p:txBody>
          <a:bodyPr/>
          <a:lstStyle/>
          <a:p>
            <a:pPr algn="l"/>
            <a:r>
              <a:rPr lang="en-US" altLang="zh-CN" dirty="0" err="1">
                <a:sym typeface="+mn-ea"/>
              </a:rPr>
              <a:t>DataFrame</a:t>
            </a:r>
            <a:r>
              <a:rPr lang="en-US" altLang="zh-CN" dirty="0">
                <a:sym typeface="+mn-ea"/>
              </a:rPr>
              <a:t>: </a:t>
            </a:r>
            <a:r>
              <a:rPr lang="zh-CN" altLang="en-US" dirty="0">
                <a:sym typeface="+mn-ea"/>
              </a:rPr>
              <a:t>通过字典的方式创建</a:t>
            </a:r>
            <a:endParaRPr lang="zh-CN" altLang="en-US" dirty="0">
              <a:sym typeface="+mn-ea"/>
            </a:endParaRPr>
          </a:p>
        </p:txBody>
      </p:sp>
      <p:pic>
        <p:nvPicPr>
          <p:cNvPr id="4" name="图片 3"/>
          <p:cNvPicPr>
            <a:picLocks noChangeAspect="1"/>
          </p:cNvPicPr>
          <p:nvPr/>
        </p:nvPicPr>
        <p:blipFill>
          <a:blip r:embed="rId1"/>
          <a:stretch>
            <a:fillRect/>
          </a:stretch>
        </p:blipFill>
        <p:spPr>
          <a:xfrm>
            <a:off x="4760307" y="1014495"/>
            <a:ext cx="3916276" cy="4943497"/>
          </a:xfrm>
          <a:prstGeom prst="rect">
            <a:avLst/>
          </a:prstGeom>
        </p:spPr>
      </p:pic>
      <p:pic>
        <p:nvPicPr>
          <p:cNvPr id="6" name="图片 5"/>
          <p:cNvPicPr>
            <a:picLocks noChangeAspect="1"/>
          </p:cNvPicPr>
          <p:nvPr/>
        </p:nvPicPr>
        <p:blipFill>
          <a:blip r:embed="rId2"/>
          <a:stretch>
            <a:fillRect/>
          </a:stretch>
        </p:blipFill>
        <p:spPr>
          <a:xfrm>
            <a:off x="8881267" y="1014495"/>
            <a:ext cx="3101618" cy="2047068"/>
          </a:xfrm>
          <a:prstGeom prst="rect">
            <a:avLst/>
          </a:prstGeom>
        </p:spPr>
      </p:pic>
      <p:pic>
        <p:nvPicPr>
          <p:cNvPr id="9" name="图片 8"/>
          <p:cNvPicPr>
            <a:picLocks noChangeAspect="1"/>
          </p:cNvPicPr>
          <p:nvPr/>
        </p:nvPicPr>
        <p:blipFill>
          <a:blip r:embed="rId3"/>
          <a:stretch>
            <a:fillRect/>
          </a:stretch>
        </p:blipFill>
        <p:spPr>
          <a:xfrm>
            <a:off x="120719" y="1014495"/>
            <a:ext cx="4399532" cy="3751981"/>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a:lnSpc>
                <a:spcPct val="150000"/>
              </a:lnSpc>
            </a:pPr>
            <a:r>
              <a:rPr lang="en-US" altLang="zh-CN" dirty="0"/>
              <a:t> </a:t>
            </a:r>
            <a:r>
              <a:rPr lang="zh-CN" altLang="en-US" dirty="0"/>
              <a:t>不管是</a:t>
            </a:r>
            <a:r>
              <a:rPr lang="en-US" altLang="zh-CN" dirty="0"/>
              <a:t>Series</a:t>
            </a:r>
            <a:r>
              <a:rPr lang="zh-CN" altLang="en-US" dirty="0"/>
              <a:t>还是</a:t>
            </a:r>
            <a:r>
              <a:rPr lang="en-US" altLang="zh-CN" dirty="0" err="1"/>
              <a:t>DataFrame</a:t>
            </a:r>
            <a:r>
              <a:rPr lang="zh-CN" altLang="en-US" dirty="0"/>
              <a:t>对象，都有索引对象。</a:t>
            </a:r>
            <a:endParaRPr lang="zh-CN" altLang="en-US" dirty="0"/>
          </a:p>
          <a:p>
            <a:pPr>
              <a:lnSpc>
                <a:spcPct val="150000"/>
              </a:lnSpc>
            </a:pPr>
            <a:r>
              <a:rPr lang="zh-CN" altLang="en-US" dirty="0"/>
              <a:t> 索引对象负责管理轴标签和其它元数据</a:t>
            </a:r>
            <a:r>
              <a:rPr lang="en-US" altLang="zh-CN" dirty="0"/>
              <a:t>(</a:t>
            </a:r>
            <a:r>
              <a:rPr lang="en-US" altLang="zh-CN" dirty="0" err="1"/>
              <a:t>eg</a:t>
            </a:r>
            <a:r>
              <a:rPr lang="zh-CN" altLang="en-US" dirty="0"/>
              <a:t>：轴名称等等</a:t>
            </a:r>
            <a:r>
              <a:rPr lang="en-US" altLang="zh-CN" dirty="0"/>
              <a:t>)</a:t>
            </a:r>
            <a:endParaRPr lang="en-US" altLang="zh-CN" dirty="0"/>
          </a:p>
          <a:p>
            <a:pPr>
              <a:lnSpc>
                <a:spcPct val="150000"/>
              </a:lnSpc>
            </a:pPr>
            <a:r>
              <a:rPr lang="en-US" altLang="zh-CN" dirty="0"/>
              <a:t> </a:t>
            </a:r>
            <a:r>
              <a:rPr lang="zh-CN" altLang="en-US" dirty="0"/>
              <a:t>通过索引可以从</a:t>
            </a:r>
            <a:r>
              <a:rPr lang="en-US" altLang="zh-CN" dirty="0"/>
              <a:t>Series</a:t>
            </a:r>
            <a:r>
              <a:rPr lang="zh-CN" altLang="en-US" dirty="0"/>
              <a:t>、</a:t>
            </a:r>
            <a:r>
              <a:rPr lang="en-US" altLang="zh-CN" dirty="0" err="1"/>
              <a:t>DataFrame</a:t>
            </a:r>
            <a:r>
              <a:rPr lang="zh-CN" altLang="en-US" dirty="0"/>
              <a:t>中获取值或者对某个索引值进行重新赋值</a:t>
            </a:r>
            <a:endParaRPr lang="zh-CN" altLang="en-US" dirty="0"/>
          </a:p>
          <a:p>
            <a:pPr>
              <a:lnSpc>
                <a:spcPct val="150000"/>
              </a:lnSpc>
            </a:pPr>
            <a:r>
              <a:rPr lang="zh-CN" altLang="en-US" dirty="0"/>
              <a:t> </a:t>
            </a:r>
            <a:r>
              <a:rPr lang="en-US" altLang="zh-CN" dirty="0"/>
              <a:t>Series</a:t>
            </a:r>
            <a:r>
              <a:rPr lang="zh-CN" altLang="en-US" dirty="0"/>
              <a:t>或者</a:t>
            </a:r>
            <a:r>
              <a:rPr lang="en-US" altLang="zh-CN" dirty="0" err="1"/>
              <a:t>DataFrame</a:t>
            </a:r>
            <a:r>
              <a:rPr lang="zh-CN" altLang="en-US" dirty="0"/>
              <a:t>的自动对齐功能是通过索引实现的</a:t>
            </a:r>
            <a:endParaRPr lang="zh-CN" altLang="en-US" dirty="0"/>
          </a:p>
        </p:txBody>
      </p:sp>
      <p:sp>
        <p:nvSpPr>
          <p:cNvPr id="3" name="标题 2"/>
          <p:cNvSpPr>
            <a:spLocks noGrp="1"/>
          </p:cNvSpPr>
          <p:nvPr>
            <p:ph type="title"/>
          </p:nvPr>
        </p:nvSpPr>
        <p:spPr>
          <a:xfrm>
            <a:off x="1092200" y="439738"/>
            <a:ext cx="8229600" cy="752475"/>
          </a:xfrm>
        </p:spPr>
        <p:txBody>
          <a:bodyPr/>
          <a:lstStyle/>
          <a:p>
            <a:pPr algn="l"/>
            <a:r>
              <a:rPr lang="zh-CN" altLang="en-US" dirty="0">
                <a:sym typeface="+mn-ea"/>
              </a:rPr>
              <a:t>索引对象</a:t>
            </a:r>
            <a:endParaRPr lang="zh-CN" altLang="en-US" dirty="0">
              <a:sym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a:lnSpc>
                <a:spcPct val="150000"/>
              </a:lnSpc>
            </a:pPr>
            <a:r>
              <a:rPr lang="en-US" altLang="zh-CN" dirty="0"/>
              <a:t> </a:t>
            </a:r>
            <a:r>
              <a:rPr lang="zh-CN" altLang="en-US" dirty="0"/>
              <a:t>可以直接通过列索引获取指定列的数据， </a:t>
            </a:r>
            <a:r>
              <a:rPr lang="en-US" altLang="zh-CN" dirty="0" err="1"/>
              <a:t>eg</a:t>
            </a:r>
            <a:r>
              <a:rPr lang="en-US" altLang="zh-CN" dirty="0"/>
              <a:t>: </a:t>
            </a:r>
            <a:r>
              <a:rPr lang="en-US" altLang="zh-CN" dirty="0" err="1"/>
              <a:t>df</a:t>
            </a:r>
            <a:r>
              <a:rPr lang="en-US" altLang="zh-CN" dirty="0"/>
              <a:t>[</a:t>
            </a:r>
            <a:r>
              <a:rPr lang="en-US" altLang="zh-CN" dirty="0" err="1"/>
              <a:t>column_name</a:t>
            </a:r>
            <a:r>
              <a:rPr lang="en-US" altLang="zh-CN" dirty="0"/>
              <a:t>]</a:t>
            </a:r>
            <a:endParaRPr lang="en-US" altLang="zh-CN" dirty="0"/>
          </a:p>
          <a:p>
            <a:pPr>
              <a:lnSpc>
                <a:spcPct val="150000"/>
              </a:lnSpc>
            </a:pPr>
            <a:r>
              <a:rPr lang="en-US" altLang="zh-CN" dirty="0"/>
              <a:t> </a:t>
            </a:r>
            <a:r>
              <a:rPr lang="zh-CN" altLang="en-US" dirty="0"/>
              <a:t>如果需要获取指定行的数据的话，需要通过</a:t>
            </a:r>
            <a:r>
              <a:rPr lang="en-US" altLang="zh-CN" dirty="0"/>
              <a:t>ix</a:t>
            </a:r>
            <a:r>
              <a:rPr lang="zh-CN" altLang="en-US" dirty="0"/>
              <a:t>方法来获取对应行索引的行数据，</a:t>
            </a:r>
            <a:r>
              <a:rPr lang="en-US" altLang="zh-CN" dirty="0" err="1"/>
              <a:t>eg</a:t>
            </a:r>
            <a:r>
              <a:rPr lang="en-US" altLang="zh-CN" dirty="0"/>
              <a:t>: </a:t>
            </a:r>
            <a:r>
              <a:rPr lang="en-US" altLang="zh-CN" dirty="0" err="1"/>
              <a:t>df.ix</a:t>
            </a:r>
            <a:r>
              <a:rPr lang="en-US" altLang="zh-CN" dirty="0"/>
              <a:t>[</a:t>
            </a:r>
            <a:r>
              <a:rPr lang="en-US" altLang="zh-CN" dirty="0" err="1"/>
              <a:t>index_name</a:t>
            </a:r>
            <a:r>
              <a:rPr lang="en-US" altLang="zh-CN" dirty="0"/>
              <a:t>]  </a:t>
            </a:r>
            <a:r>
              <a:rPr lang="en-US" altLang="zh-CN" dirty="0" err="1"/>
              <a:t>loc</a:t>
            </a:r>
            <a:r>
              <a:rPr lang="zh-CN" altLang="en-US" dirty="0"/>
              <a:t>、</a:t>
            </a:r>
            <a:r>
              <a:rPr lang="en-US" altLang="zh-CN" dirty="0" err="1"/>
              <a:t>iloc</a:t>
            </a:r>
            <a:endParaRPr lang="en-US" altLang="zh-CN" dirty="0"/>
          </a:p>
        </p:txBody>
      </p:sp>
      <p:sp>
        <p:nvSpPr>
          <p:cNvPr id="3" name="标题 2"/>
          <p:cNvSpPr>
            <a:spLocks noGrp="1"/>
          </p:cNvSpPr>
          <p:nvPr>
            <p:ph type="title"/>
          </p:nvPr>
        </p:nvSpPr>
        <p:spPr>
          <a:xfrm>
            <a:off x="1104900" y="439738"/>
            <a:ext cx="8229600" cy="752475"/>
          </a:xfrm>
        </p:spPr>
        <p:txBody>
          <a:bodyPr/>
          <a:lstStyle/>
          <a:p>
            <a:pPr algn="l"/>
            <a:r>
              <a:rPr lang="en-US" altLang="zh-CN">
                <a:sym typeface="+mn-ea"/>
              </a:rPr>
              <a:t>DataFrame</a:t>
            </a:r>
            <a:r>
              <a:rPr lang="zh-CN" altLang="en-US">
                <a:sym typeface="+mn-ea"/>
              </a:rPr>
              <a:t>数据获取</a:t>
            </a:r>
            <a:endParaRPr lang="zh-CN" altLang="en-US">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5872399" y="652490"/>
            <a:ext cx="6263847" cy="5070149"/>
            <a:chOff x="6427694" y="152395"/>
            <a:chExt cx="5764306" cy="4665805"/>
          </a:xfrm>
        </p:grpSpPr>
        <p:sp>
          <p:nvSpPr>
            <p:cNvPr id="93" name="等腰三角形 92"/>
            <p:cNvSpPr/>
            <p:nvPr/>
          </p:nvSpPr>
          <p:spPr>
            <a:xfrm rot="16200000" flipH="1">
              <a:off x="10563114" y="360844"/>
              <a:ext cx="1837335" cy="142043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4" name="等腰三角形 93"/>
            <p:cNvSpPr/>
            <p:nvPr/>
          </p:nvSpPr>
          <p:spPr>
            <a:xfrm rot="5400000" flipH="1">
              <a:off x="10563112" y="1303666"/>
              <a:ext cx="1837335" cy="14204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等腰三角形 94"/>
            <p:cNvSpPr/>
            <p:nvPr/>
          </p:nvSpPr>
          <p:spPr>
            <a:xfrm rot="16200000" flipH="1">
              <a:off x="10563114" y="2246487"/>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等腰三角形 95"/>
            <p:cNvSpPr/>
            <p:nvPr/>
          </p:nvSpPr>
          <p:spPr>
            <a:xfrm rot="5400000" flipH="1">
              <a:off x="9114239" y="360847"/>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等腰三角形 96"/>
            <p:cNvSpPr/>
            <p:nvPr/>
          </p:nvSpPr>
          <p:spPr>
            <a:xfrm rot="16200000" flipH="1">
              <a:off x="9122951" y="1303666"/>
              <a:ext cx="1837335" cy="14204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9639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等腰三角形 97"/>
            <p:cNvSpPr/>
            <p:nvPr/>
          </p:nvSpPr>
          <p:spPr>
            <a:xfrm rot="5400000" flipH="1">
              <a:off x="9120882" y="2246490"/>
              <a:ext cx="1837335" cy="142043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9" name="等腰三角形 98"/>
            <p:cNvSpPr/>
            <p:nvPr/>
          </p:nvSpPr>
          <p:spPr>
            <a:xfrm rot="16200000" flipH="1">
              <a:off x="7659407" y="360844"/>
              <a:ext cx="1837335" cy="14204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等腰三角形 99"/>
            <p:cNvSpPr/>
            <p:nvPr/>
          </p:nvSpPr>
          <p:spPr>
            <a:xfrm rot="16200000" flipH="1">
              <a:off x="9122668" y="318931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等腰三角形 100"/>
            <p:cNvSpPr/>
            <p:nvPr/>
          </p:nvSpPr>
          <p:spPr>
            <a:xfrm rot="5400000" flipH="1">
              <a:off x="7659407" y="1303664"/>
              <a:ext cx="1837335" cy="1420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等腰三角形 101"/>
            <p:cNvSpPr/>
            <p:nvPr/>
          </p:nvSpPr>
          <p:spPr>
            <a:xfrm rot="16200000" flipH="1">
              <a:off x="6219245" y="1303664"/>
              <a:ext cx="1837335" cy="14204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3" name="文本框 102"/>
          <p:cNvSpPr txBox="1"/>
          <p:nvPr/>
        </p:nvSpPr>
        <p:spPr>
          <a:xfrm flipH="1">
            <a:off x="3941960" y="4363760"/>
            <a:ext cx="4320724" cy="707630"/>
          </a:xfrm>
          <a:prstGeom prst="rect">
            <a:avLst/>
          </a:prstGeom>
          <a:noFill/>
        </p:spPr>
        <p:txBody>
          <a:bodyPr wrap="square" rtlCol="0">
            <a:spAutoFit/>
          </a:bodyPr>
          <a:lstStyle/>
          <a:p>
            <a:pPr marL="0" lvl="1"/>
            <a:r>
              <a:rPr lang="en-US" altLang="zh-CN" sz="4000" b="1" dirty="0" err="1">
                <a:solidFill>
                  <a:schemeClr val="accent1"/>
                </a:solidFill>
                <a:latin typeface="微软雅黑" panose="020B0503020204020204" pitchFamily="34" charset="-122"/>
                <a:ea typeface="微软雅黑" panose="020B0503020204020204" pitchFamily="34" charset="-122"/>
              </a:rPr>
              <a:t>numpy</a:t>
            </a:r>
            <a:endParaRPr lang="en-US" altLang="zh-CN" sz="4000" b="1" dirty="0">
              <a:solidFill>
                <a:schemeClr val="accent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445471" y="3784348"/>
            <a:ext cx="2742208" cy="1938291"/>
          </a:xfrm>
          <a:prstGeom prst="rect">
            <a:avLst/>
          </a:prstGeom>
          <a:noFill/>
        </p:spPr>
        <p:txBody>
          <a:bodyPr wrap="square" rtlCol="0">
            <a:spAutoFit/>
          </a:bodyPr>
          <a:lstStyle/>
          <a:p>
            <a:pPr algn="ctr"/>
            <a:r>
              <a:rPr lang="en-US" altLang="zh-CN"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02</a:t>
            </a:r>
            <a:endParaRPr lang="zh-CN" altLang="en-US" sz="12000" dirty="0">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等腰三角形 104"/>
          <p:cNvSpPr/>
          <p:nvPr/>
        </p:nvSpPr>
        <p:spPr>
          <a:xfrm rot="5400000">
            <a:off x="2831615" y="4318755"/>
            <a:ext cx="997991" cy="8603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39738"/>
            <a:ext cx="8229600" cy="752475"/>
          </a:xfrm>
        </p:spPr>
        <p:txBody>
          <a:bodyPr/>
          <a:lstStyle/>
          <a:p>
            <a:pPr algn="l"/>
            <a:r>
              <a:rPr lang="en-US" altLang="zh-CN" dirty="0" err="1">
                <a:sym typeface="+mn-ea"/>
              </a:rPr>
              <a:t>DataFrame</a:t>
            </a:r>
            <a:r>
              <a:rPr lang="zh-CN" altLang="en-US" dirty="0">
                <a:sym typeface="+mn-ea"/>
              </a:rPr>
              <a:t>数据获取</a:t>
            </a:r>
            <a:endParaRPr lang="zh-CN" altLang="en-US" dirty="0">
              <a:sym typeface="+mn-ea"/>
            </a:endParaRPr>
          </a:p>
        </p:txBody>
      </p:sp>
      <p:pic>
        <p:nvPicPr>
          <p:cNvPr id="2" name="图片 1"/>
          <p:cNvPicPr>
            <a:picLocks noChangeAspect="1"/>
          </p:cNvPicPr>
          <p:nvPr/>
        </p:nvPicPr>
        <p:blipFill>
          <a:blip r:embed="rId1"/>
          <a:stretch>
            <a:fillRect/>
          </a:stretch>
        </p:blipFill>
        <p:spPr>
          <a:xfrm>
            <a:off x="48728" y="1014495"/>
            <a:ext cx="7742033" cy="2104538"/>
          </a:xfrm>
          <a:prstGeom prst="rect">
            <a:avLst/>
          </a:prstGeom>
        </p:spPr>
      </p:pic>
      <p:pic>
        <p:nvPicPr>
          <p:cNvPr id="4" name="图片 3"/>
          <p:cNvPicPr>
            <a:picLocks noChangeAspect="1"/>
          </p:cNvPicPr>
          <p:nvPr/>
        </p:nvPicPr>
        <p:blipFill>
          <a:blip r:embed="rId2"/>
          <a:stretch>
            <a:fillRect/>
          </a:stretch>
        </p:blipFill>
        <p:spPr>
          <a:xfrm>
            <a:off x="1195581" y="1723976"/>
            <a:ext cx="2761611" cy="2656860"/>
          </a:xfrm>
          <a:prstGeom prst="rect">
            <a:avLst/>
          </a:prstGeom>
        </p:spPr>
      </p:pic>
      <p:pic>
        <p:nvPicPr>
          <p:cNvPr id="5" name="图片 4"/>
          <p:cNvPicPr>
            <a:picLocks noChangeAspect="1"/>
          </p:cNvPicPr>
          <p:nvPr/>
        </p:nvPicPr>
        <p:blipFill>
          <a:blip r:embed="rId3"/>
          <a:stretch>
            <a:fillRect/>
          </a:stretch>
        </p:blipFill>
        <p:spPr>
          <a:xfrm>
            <a:off x="8210996" y="909303"/>
            <a:ext cx="2904478" cy="2591688"/>
          </a:xfrm>
          <a:prstGeom prst="rect">
            <a:avLst/>
          </a:prstGeom>
        </p:spPr>
      </p:pic>
      <p:pic>
        <p:nvPicPr>
          <p:cNvPr id="8" name="图片 7"/>
          <p:cNvPicPr>
            <a:picLocks noChangeAspect="1"/>
          </p:cNvPicPr>
          <p:nvPr/>
        </p:nvPicPr>
        <p:blipFill>
          <a:blip r:embed="rId4"/>
          <a:stretch>
            <a:fillRect/>
          </a:stretch>
        </p:blipFill>
        <p:spPr>
          <a:xfrm>
            <a:off x="4377428" y="1715003"/>
            <a:ext cx="2812522" cy="2776769"/>
          </a:xfrm>
          <a:prstGeom prst="rect">
            <a:avLst/>
          </a:prstGeom>
        </p:spPr>
      </p:pic>
      <p:pic>
        <p:nvPicPr>
          <p:cNvPr id="9" name="图片 8"/>
          <p:cNvPicPr>
            <a:picLocks noChangeAspect="1"/>
          </p:cNvPicPr>
          <p:nvPr/>
        </p:nvPicPr>
        <p:blipFill>
          <a:blip r:embed="rId5"/>
          <a:stretch>
            <a:fillRect/>
          </a:stretch>
        </p:blipFill>
        <p:spPr>
          <a:xfrm>
            <a:off x="8471715" y="3788957"/>
            <a:ext cx="2752088" cy="254258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9500" y="439738"/>
            <a:ext cx="8229600" cy="752475"/>
          </a:xfrm>
        </p:spPr>
        <p:txBody>
          <a:bodyPr/>
          <a:lstStyle/>
          <a:p>
            <a:pPr algn="l"/>
            <a:r>
              <a:rPr lang="en-US" altLang="zh-CN">
                <a:sym typeface="+mn-ea"/>
              </a:rPr>
              <a:t>DataFrame</a:t>
            </a:r>
            <a:r>
              <a:rPr lang="zh-CN" altLang="en-US">
                <a:sym typeface="+mn-ea"/>
              </a:rPr>
              <a:t>数据获取</a:t>
            </a:r>
            <a:endParaRPr lang="zh-CN" altLang="en-US">
              <a:sym typeface="+mn-ea"/>
            </a:endParaRPr>
          </a:p>
        </p:txBody>
      </p:sp>
      <p:pic>
        <p:nvPicPr>
          <p:cNvPr id="5" name="图片 4"/>
          <p:cNvPicPr>
            <a:picLocks noChangeAspect="1"/>
          </p:cNvPicPr>
          <p:nvPr/>
        </p:nvPicPr>
        <p:blipFill>
          <a:blip r:embed="rId1"/>
          <a:stretch>
            <a:fillRect/>
          </a:stretch>
        </p:blipFill>
        <p:spPr>
          <a:xfrm>
            <a:off x="3504312" y="842297"/>
            <a:ext cx="6380273" cy="6075544"/>
          </a:xfrm>
          <a:prstGeom prst="rect">
            <a:avLst/>
          </a:prstGeom>
        </p:spPr>
      </p:pic>
      <p:pic>
        <p:nvPicPr>
          <p:cNvPr id="6" name="图片 5"/>
          <p:cNvPicPr>
            <a:picLocks noChangeAspect="1"/>
          </p:cNvPicPr>
          <p:nvPr/>
        </p:nvPicPr>
        <p:blipFill>
          <a:blip r:embed="rId2"/>
          <a:stretch>
            <a:fillRect/>
          </a:stretch>
        </p:blipFill>
        <p:spPr>
          <a:xfrm>
            <a:off x="10016607" y="875346"/>
            <a:ext cx="2104538" cy="2447358"/>
          </a:xfrm>
          <a:prstGeom prst="rect">
            <a:avLst/>
          </a:prstGeom>
        </p:spPr>
      </p:pic>
      <p:pic>
        <p:nvPicPr>
          <p:cNvPr id="7" name="图片 6"/>
          <p:cNvPicPr>
            <a:picLocks noChangeAspect="1"/>
          </p:cNvPicPr>
          <p:nvPr/>
        </p:nvPicPr>
        <p:blipFill>
          <a:blip r:embed="rId3"/>
          <a:stretch>
            <a:fillRect/>
          </a:stretch>
        </p:blipFill>
        <p:spPr>
          <a:xfrm>
            <a:off x="131714" y="1159797"/>
            <a:ext cx="3275842" cy="4161462"/>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fontScale="55000" lnSpcReduction="20000"/>
          </a:bodyPr>
          <a:lstStyle/>
          <a:p>
            <a:pPr>
              <a:lnSpc>
                <a:spcPct val="150000"/>
              </a:lnSpc>
            </a:pPr>
            <a:r>
              <a:rPr lang="en-US" altLang="zh-CN" dirty="0"/>
              <a:t> </a:t>
            </a:r>
            <a:r>
              <a:rPr lang="zh-CN" altLang="en-US" dirty="0"/>
              <a:t>数据文件读取</a:t>
            </a:r>
            <a:r>
              <a:rPr lang="en-US" altLang="zh-CN" dirty="0"/>
              <a:t>/</a:t>
            </a:r>
            <a:r>
              <a:rPr lang="zh-CN" altLang="en-US" dirty="0"/>
              <a:t>文本数据读取与文本存储</a:t>
            </a:r>
            <a:endParaRPr lang="zh-CN" altLang="en-US" dirty="0"/>
          </a:p>
          <a:p>
            <a:pPr>
              <a:lnSpc>
                <a:spcPct val="150000"/>
              </a:lnSpc>
            </a:pPr>
            <a:r>
              <a:rPr lang="zh-CN" altLang="en-US" dirty="0"/>
              <a:t> 索引、选取和数据过滤</a:t>
            </a:r>
            <a:endParaRPr lang="zh-CN" altLang="en-US" dirty="0"/>
          </a:p>
          <a:p>
            <a:pPr>
              <a:lnSpc>
                <a:spcPct val="150000"/>
              </a:lnSpc>
            </a:pPr>
            <a:r>
              <a:rPr lang="zh-CN" altLang="en-US" dirty="0"/>
              <a:t> 算法运算和数据对齐</a:t>
            </a:r>
            <a:endParaRPr lang="zh-CN" altLang="en-US" dirty="0"/>
          </a:p>
          <a:p>
            <a:pPr>
              <a:lnSpc>
                <a:spcPct val="150000"/>
              </a:lnSpc>
            </a:pPr>
            <a:r>
              <a:rPr lang="zh-CN" altLang="en-US" dirty="0"/>
              <a:t> 函数的应用</a:t>
            </a:r>
            <a:endParaRPr lang="zh-CN" altLang="en-US" dirty="0"/>
          </a:p>
          <a:p>
            <a:pPr>
              <a:lnSpc>
                <a:spcPct val="150000"/>
              </a:lnSpc>
            </a:pPr>
            <a:r>
              <a:rPr lang="zh-CN" altLang="en-US" dirty="0"/>
              <a:t> 层次索引</a:t>
            </a:r>
            <a:endParaRPr lang="en-US" altLang="zh-CN" dirty="0"/>
          </a:p>
          <a:p>
            <a:pPr>
              <a:lnSpc>
                <a:spcPct val="150000"/>
              </a:lnSpc>
            </a:pPr>
            <a:r>
              <a:rPr lang="zh-CN" altLang="en-US" dirty="0"/>
              <a:t> 排序</a:t>
            </a:r>
            <a:endParaRPr lang="en-US" altLang="zh-CN" dirty="0"/>
          </a:p>
          <a:p>
            <a:pPr>
              <a:lnSpc>
                <a:spcPct val="150000"/>
              </a:lnSpc>
            </a:pPr>
            <a:r>
              <a:rPr lang="zh-CN" altLang="en-US" dirty="0"/>
              <a:t>时间序列</a:t>
            </a:r>
            <a:endParaRPr lang="en-US" altLang="zh-CN" dirty="0"/>
          </a:p>
          <a:p>
            <a:pPr>
              <a:lnSpc>
                <a:spcPct val="150000"/>
              </a:lnSpc>
            </a:pPr>
            <a:r>
              <a:rPr lang="zh-CN" altLang="en-US" dirty="0"/>
              <a:t>数据合并</a:t>
            </a:r>
            <a:endParaRPr lang="en-US" altLang="zh-CN" dirty="0"/>
          </a:p>
          <a:p>
            <a:pPr>
              <a:lnSpc>
                <a:spcPct val="150000"/>
              </a:lnSpc>
            </a:pPr>
            <a:r>
              <a:rPr lang="en-US" altLang="zh-CN" dirty="0"/>
              <a:t> </a:t>
            </a:r>
            <a:r>
              <a:rPr lang="zh-CN" altLang="en-US" dirty="0"/>
              <a:t>分组聚合</a:t>
            </a:r>
            <a:endParaRPr lang="en-US" altLang="zh-CN" dirty="0"/>
          </a:p>
          <a:p>
            <a:pPr>
              <a:lnSpc>
                <a:spcPct val="150000"/>
              </a:lnSpc>
            </a:pPr>
            <a:r>
              <a:rPr lang="zh-CN" altLang="en-US" dirty="0"/>
              <a:t>数据透视</a:t>
            </a:r>
            <a:endParaRPr lang="en-US" altLang="zh-CN" dirty="0"/>
          </a:p>
        </p:txBody>
      </p:sp>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基本功能</a:t>
            </a:r>
            <a:endParaRPr lang="zh-CN" altLang="en-US" dirty="0">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635000" y="1192213"/>
            <a:ext cx="11178429" cy="4723632"/>
          </a:xfrm>
        </p:spPr>
        <p:txBody>
          <a:bodyPr>
            <a:normAutofit/>
          </a:bodyPr>
          <a:lstStyle/>
          <a:p>
            <a:pPr>
              <a:lnSpc>
                <a:spcPct val="150000"/>
              </a:lnSpc>
            </a:pPr>
            <a:r>
              <a:rPr lang="en-US" altLang="zh-CN" dirty="0"/>
              <a:t> </a:t>
            </a:r>
            <a:r>
              <a:rPr lang="zh-CN" altLang="en-US" dirty="0"/>
              <a:t>通过</a:t>
            </a:r>
            <a:r>
              <a:rPr lang="en-US" altLang="zh-CN" dirty="0"/>
              <a:t>pandas</a:t>
            </a:r>
            <a:r>
              <a:rPr lang="zh-CN" altLang="en-US" dirty="0"/>
              <a:t>提供的</a:t>
            </a:r>
            <a:r>
              <a:rPr lang="en-US" altLang="zh-CN" dirty="0" err="1"/>
              <a:t>read_xxx</a:t>
            </a:r>
            <a:r>
              <a:rPr lang="zh-CN" altLang="en-US" dirty="0"/>
              <a:t>相关的函数可以读取文件中的数据，并形成</a:t>
            </a:r>
            <a:r>
              <a:rPr lang="en-US" altLang="zh-CN" dirty="0" err="1"/>
              <a:t>DataFrame</a:t>
            </a:r>
            <a:r>
              <a:rPr lang="en-US" altLang="zh-CN" dirty="0"/>
              <a:t>,</a:t>
            </a:r>
            <a:r>
              <a:rPr lang="zh-CN" altLang="en-US" dirty="0"/>
              <a:t>常用的数据读取方法为：</a:t>
            </a:r>
            <a:r>
              <a:rPr lang="en-US" altLang="zh-CN" dirty="0" err="1"/>
              <a:t>read_csv</a:t>
            </a:r>
            <a:r>
              <a:rPr lang="zh-CN" altLang="en-US" dirty="0"/>
              <a:t>，主要可以读取文本类型的数据</a:t>
            </a:r>
            <a:endParaRPr lang="zh-CN" altLang="en-US" dirty="0"/>
          </a:p>
        </p:txBody>
      </p:sp>
      <p:sp>
        <p:nvSpPr>
          <p:cNvPr id="3" name="标题 2"/>
          <p:cNvSpPr>
            <a:spLocks noGrp="1"/>
          </p:cNvSpPr>
          <p:nvPr>
            <p:ph type="title"/>
          </p:nvPr>
        </p:nvSpPr>
        <p:spPr>
          <a:xfrm>
            <a:off x="1130300" y="439738"/>
            <a:ext cx="8229600" cy="752475"/>
          </a:xfrm>
        </p:spPr>
        <p:txBody>
          <a:bodyPr/>
          <a:lstStyle/>
          <a:p>
            <a:pPr algn="l"/>
            <a:r>
              <a:rPr lang="en-US" altLang="zh-CN" dirty="0">
                <a:sym typeface="+mn-ea"/>
              </a:rPr>
              <a:t>pandas</a:t>
            </a:r>
            <a:r>
              <a:rPr lang="zh-CN" altLang="en-US" dirty="0">
                <a:sym typeface="+mn-ea"/>
              </a:rPr>
              <a:t>：数据文件读取</a:t>
            </a:r>
            <a:endParaRPr lang="zh-CN" altLang="en-US" dirty="0">
              <a:sym typeface="+mn-ea"/>
            </a:endParaRPr>
          </a:p>
        </p:txBody>
      </p:sp>
      <p:pic>
        <p:nvPicPr>
          <p:cNvPr id="2" name="图片 1"/>
          <p:cNvPicPr>
            <a:picLocks noChangeAspect="1"/>
          </p:cNvPicPr>
          <p:nvPr/>
        </p:nvPicPr>
        <p:blipFill>
          <a:blip r:embed="rId1"/>
          <a:stretch>
            <a:fillRect/>
          </a:stretch>
        </p:blipFill>
        <p:spPr>
          <a:xfrm>
            <a:off x="1795665" y="3118398"/>
            <a:ext cx="7756634" cy="3421858"/>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：数据文件读取</a:t>
            </a:r>
            <a:endParaRPr lang="zh-CN" altLang="en-US" dirty="0">
              <a:sym typeface="+mn-ea"/>
            </a:endParaRPr>
          </a:p>
        </p:txBody>
      </p:sp>
      <p:pic>
        <p:nvPicPr>
          <p:cNvPr id="6" name="图片 5"/>
          <p:cNvPicPr>
            <a:picLocks noChangeAspect="1"/>
          </p:cNvPicPr>
          <p:nvPr/>
        </p:nvPicPr>
        <p:blipFill>
          <a:blip r:embed="rId1"/>
          <a:stretch>
            <a:fillRect/>
          </a:stretch>
        </p:blipFill>
        <p:spPr>
          <a:xfrm>
            <a:off x="2001357" y="1269706"/>
            <a:ext cx="2246110" cy="1410643"/>
          </a:xfrm>
          <a:prstGeom prst="rect">
            <a:avLst/>
          </a:prstGeom>
        </p:spPr>
      </p:pic>
      <p:pic>
        <p:nvPicPr>
          <p:cNvPr id="7" name="图片 6"/>
          <p:cNvPicPr>
            <a:picLocks noChangeAspect="1"/>
          </p:cNvPicPr>
          <p:nvPr/>
        </p:nvPicPr>
        <p:blipFill>
          <a:blip r:embed="rId2"/>
          <a:stretch>
            <a:fillRect/>
          </a:stretch>
        </p:blipFill>
        <p:spPr>
          <a:xfrm>
            <a:off x="1128598" y="2808590"/>
            <a:ext cx="4056711" cy="3157759"/>
          </a:xfrm>
          <a:prstGeom prst="rect">
            <a:avLst/>
          </a:prstGeom>
        </p:spPr>
      </p:pic>
      <p:pic>
        <p:nvPicPr>
          <p:cNvPr id="10" name="图片 9"/>
          <p:cNvPicPr>
            <a:picLocks noChangeAspect="1"/>
          </p:cNvPicPr>
          <p:nvPr/>
        </p:nvPicPr>
        <p:blipFill>
          <a:blip r:embed="rId3"/>
          <a:stretch>
            <a:fillRect/>
          </a:stretch>
        </p:blipFill>
        <p:spPr>
          <a:xfrm>
            <a:off x="7233181" y="1269706"/>
            <a:ext cx="2807320" cy="1410643"/>
          </a:xfrm>
          <a:prstGeom prst="rect">
            <a:avLst/>
          </a:prstGeom>
        </p:spPr>
      </p:pic>
      <p:pic>
        <p:nvPicPr>
          <p:cNvPr id="11" name="图片 10"/>
          <p:cNvPicPr>
            <a:picLocks noChangeAspect="1"/>
          </p:cNvPicPr>
          <p:nvPr/>
        </p:nvPicPr>
        <p:blipFill>
          <a:blip r:embed="rId4"/>
          <a:stretch>
            <a:fillRect/>
          </a:stretch>
        </p:blipFill>
        <p:spPr>
          <a:xfrm>
            <a:off x="5867612" y="2808590"/>
            <a:ext cx="5537823" cy="356279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39738"/>
            <a:ext cx="8229600" cy="752475"/>
          </a:xfrm>
        </p:spPr>
        <p:txBody>
          <a:bodyPr/>
          <a:lstStyle/>
          <a:p>
            <a:pPr algn="l"/>
            <a:r>
              <a:rPr lang="en-US" altLang="zh-CN" dirty="0">
                <a:sym typeface="+mn-ea"/>
              </a:rPr>
              <a:t>pandas</a:t>
            </a:r>
            <a:r>
              <a:rPr lang="zh-CN" altLang="en-US" dirty="0">
                <a:sym typeface="+mn-ea"/>
              </a:rPr>
              <a:t>：数据文件存储</a:t>
            </a:r>
            <a:endParaRPr lang="zh-CN" altLang="en-US" dirty="0">
              <a:sym typeface="+mn-ea"/>
            </a:endParaRPr>
          </a:p>
        </p:txBody>
      </p:sp>
      <p:pic>
        <p:nvPicPr>
          <p:cNvPr id="6" name="图片 5"/>
          <p:cNvPicPr>
            <a:picLocks noChangeAspect="1"/>
          </p:cNvPicPr>
          <p:nvPr/>
        </p:nvPicPr>
        <p:blipFill>
          <a:blip r:embed="rId1"/>
          <a:stretch>
            <a:fillRect/>
          </a:stretch>
        </p:blipFill>
        <p:spPr>
          <a:xfrm>
            <a:off x="8111757" y="1125278"/>
            <a:ext cx="2246110" cy="1410643"/>
          </a:xfrm>
          <a:prstGeom prst="rect">
            <a:avLst/>
          </a:prstGeom>
        </p:spPr>
      </p:pic>
      <p:pic>
        <p:nvPicPr>
          <p:cNvPr id="10" name="图片 9"/>
          <p:cNvPicPr>
            <a:picLocks noChangeAspect="1"/>
          </p:cNvPicPr>
          <p:nvPr/>
        </p:nvPicPr>
        <p:blipFill>
          <a:blip r:embed="rId2"/>
          <a:stretch>
            <a:fillRect/>
          </a:stretch>
        </p:blipFill>
        <p:spPr>
          <a:xfrm>
            <a:off x="8255740" y="3429000"/>
            <a:ext cx="2807320" cy="1410643"/>
          </a:xfrm>
          <a:prstGeom prst="rect">
            <a:avLst/>
          </a:prstGeom>
        </p:spPr>
      </p:pic>
      <p:pic>
        <p:nvPicPr>
          <p:cNvPr id="2" name="图片 1"/>
          <p:cNvPicPr>
            <a:picLocks noChangeAspect="1"/>
          </p:cNvPicPr>
          <p:nvPr/>
        </p:nvPicPr>
        <p:blipFill>
          <a:blip r:embed="rId3"/>
          <a:stretch>
            <a:fillRect/>
          </a:stretch>
        </p:blipFill>
        <p:spPr>
          <a:xfrm>
            <a:off x="521785" y="1692642"/>
            <a:ext cx="4685215" cy="990371"/>
          </a:xfrm>
          <a:prstGeom prst="rect">
            <a:avLst/>
          </a:prstGeom>
        </p:spPr>
      </p:pic>
      <p:pic>
        <p:nvPicPr>
          <p:cNvPr id="4" name="图片 3"/>
          <p:cNvPicPr>
            <a:picLocks noChangeAspect="1"/>
          </p:cNvPicPr>
          <p:nvPr/>
        </p:nvPicPr>
        <p:blipFill>
          <a:blip r:embed="rId4"/>
          <a:stretch>
            <a:fillRect/>
          </a:stretch>
        </p:blipFill>
        <p:spPr>
          <a:xfrm>
            <a:off x="336693" y="3572983"/>
            <a:ext cx="7161142" cy="80943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a:xfrm>
            <a:off x="506785" y="1067184"/>
            <a:ext cx="11178429" cy="4723632"/>
          </a:xfrm>
        </p:spPr>
        <p:txBody>
          <a:bodyPr>
            <a:normAutofit/>
          </a:bodyPr>
          <a:lstStyle/>
          <a:p>
            <a:pPr>
              <a:lnSpc>
                <a:spcPct val="150000"/>
              </a:lnSpc>
            </a:pPr>
            <a:r>
              <a:rPr lang="en-US" altLang="zh-CN" dirty="0"/>
              <a:t> </a:t>
            </a:r>
            <a:r>
              <a:rPr lang="zh-CN" altLang="en-US" dirty="0"/>
              <a:t>通过</a:t>
            </a:r>
            <a:r>
              <a:rPr lang="en-US" altLang="zh-CN" dirty="0" err="1"/>
              <a:t>DataFrame</a:t>
            </a:r>
            <a:r>
              <a:rPr lang="zh-CN" altLang="en-US" dirty="0"/>
              <a:t>的相关方式可以获取对应的列或者数据形成一个新的</a:t>
            </a:r>
            <a:r>
              <a:rPr lang="en-US" altLang="zh-CN" dirty="0" err="1"/>
              <a:t>DataFrame</a:t>
            </a:r>
            <a:r>
              <a:rPr lang="en-US" altLang="zh-CN" dirty="0"/>
              <a:t>, </a:t>
            </a:r>
            <a:r>
              <a:rPr lang="zh-CN" altLang="en-US" dirty="0"/>
              <a:t>方便后续进行统计计算。</a:t>
            </a:r>
            <a:endParaRPr lang="zh-CN" altLang="en-US" dirty="0"/>
          </a:p>
        </p:txBody>
      </p:sp>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：数据过滤获取</a:t>
            </a:r>
            <a:endParaRPr lang="zh-CN" altLang="en-US" dirty="0">
              <a:sym typeface="+mn-ea"/>
            </a:endParaRPr>
          </a:p>
        </p:txBody>
      </p:sp>
      <p:pic>
        <p:nvPicPr>
          <p:cNvPr id="2" name="图片 1"/>
          <p:cNvPicPr>
            <a:picLocks noChangeAspect="1"/>
          </p:cNvPicPr>
          <p:nvPr/>
        </p:nvPicPr>
        <p:blipFill>
          <a:blip r:embed="rId1"/>
          <a:stretch>
            <a:fillRect/>
          </a:stretch>
        </p:blipFill>
        <p:spPr>
          <a:xfrm>
            <a:off x="1344572" y="2526430"/>
            <a:ext cx="3857501" cy="4000683"/>
          </a:xfrm>
          <a:prstGeom prst="rect">
            <a:avLst/>
          </a:prstGeom>
        </p:spPr>
      </p:pic>
      <p:pic>
        <p:nvPicPr>
          <p:cNvPr id="5" name="图片 4"/>
          <p:cNvPicPr>
            <a:picLocks noChangeAspect="1"/>
          </p:cNvPicPr>
          <p:nvPr/>
        </p:nvPicPr>
        <p:blipFill>
          <a:blip r:embed="rId2"/>
          <a:stretch>
            <a:fillRect/>
          </a:stretch>
        </p:blipFill>
        <p:spPr>
          <a:xfrm>
            <a:off x="6239983" y="2597886"/>
            <a:ext cx="4284290" cy="3857771"/>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a:lnSpc>
                <a:spcPct val="150000"/>
              </a:lnSpc>
            </a:pPr>
            <a:r>
              <a:rPr lang="en-US" altLang="zh-CN"/>
              <a:t> </a:t>
            </a:r>
            <a:r>
              <a:rPr lang="zh-CN" altLang="en-US"/>
              <a:t>对于</a:t>
            </a:r>
            <a:r>
              <a:rPr lang="en-US" altLang="zh-CN"/>
              <a:t>DataFrame/Series</a:t>
            </a:r>
            <a:r>
              <a:rPr lang="zh-CN" altLang="en-US"/>
              <a:t>中的</a:t>
            </a:r>
            <a:r>
              <a:rPr lang="en-US" altLang="zh-CN"/>
              <a:t>NaN</a:t>
            </a:r>
            <a:r>
              <a:rPr lang="zh-CN" altLang="en-US"/>
              <a:t>一般采取的方式为删除对应的列</a:t>
            </a:r>
            <a:r>
              <a:rPr lang="en-US" altLang="zh-CN"/>
              <a:t>/</a:t>
            </a:r>
            <a:r>
              <a:rPr lang="zh-CN" altLang="en-US"/>
              <a:t>行或者填充一个默认值</a:t>
            </a:r>
            <a:endParaRPr lang="zh-CN" altLang="en-US"/>
          </a:p>
        </p:txBody>
      </p:sp>
      <p:sp>
        <p:nvSpPr>
          <p:cNvPr id="3" name="标题 2"/>
          <p:cNvSpPr>
            <a:spLocks noGrp="1"/>
          </p:cNvSpPr>
          <p:nvPr>
            <p:ph type="title"/>
          </p:nvPr>
        </p:nvSpPr>
        <p:spPr>
          <a:xfrm>
            <a:off x="1130300" y="444403"/>
            <a:ext cx="8229600" cy="565345"/>
          </a:xfrm>
        </p:spPr>
        <p:txBody>
          <a:bodyPr/>
          <a:lstStyle/>
          <a:p>
            <a:pPr algn="l"/>
            <a:r>
              <a:rPr lang="en-US" altLang="zh-CN" dirty="0">
                <a:sym typeface="+mn-ea"/>
              </a:rPr>
              <a:t>pandas</a:t>
            </a:r>
            <a:r>
              <a:rPr lang="zh-CN" altLang="en-US" dirty="0">
                <a:sym typeface="+mn-ea"/>
              </a:rPr>
              <a:t>：缺省值</a:t>
            </a:r>
            <a:r>
              <a:rPr lang="en-US" altLang="zh-CN" dirty="0" err="1">
                <a:sym typeface="+mn-ea"/>
              </a:rPr>
              <a:t>NaN</a:t>
            </a:r>
            <a:r>
              <a:rPr lang="zh-CN" altLang="en-US" dirty="0">
                <a:sym typeface="+mn-ea"/>
              </a:rPr>
              <a:t>处理方法</a:t>
            </a:r>
            <a:endParaRPr lang="zh-CN" altLang="en-US" dirty="0">
              <a:sym typeface="+mn-ea"/>
            </a:endParaRPr>
          </a:p>
        </p:txBody>
      </p:sp>
      <p:graphicFrame>
        <p:nvGraphicFramePr>
          <p:cNvPr id="2" name="表格 1"/>
          <p:cNvGraphicFramePr/>
          <p:nvPr/>
        </p:nvGraphicFramePr>
        <p:xfrm>
          <a:off x="507548" y="3062531"/>
          <a:ext cx="11176635" cy="1930677"/>
        </p:xfrm>
        <a:graphic>
          <a:graphicData uri="http://schemas.openxmlformats.org/drawingml/2006/table">
            <a:tbl>
              <a:tblPr firstRow="1" bandRow="1">
                <a:tableStyleId>{00A15C55-8517-42AA-B614-E9B94910E393}</a:tableStyleId>
              </a:tblPr>
              <a:tblGrid>
                <a:gridCol w="892603"/>
                <a:gridCol w="10283984"/>
              </a:tblGrid>
              <a:tr h="380912">
                <a:tc>
                  <a:txBody>
                    <a:bodyPr/>
                    <a:lstStyle/>
                    <a:p>
                      <a:pPr>
                        <a:buNone/>
                      </a:pPr>
                      <a:r>
                        <a:rPr lang="zh-CN" altLang="en-US" sz="1800"/>
                        <a:t>方法</a:t>
                      </a:r>
                      <a:endParaRPr lang="zh-CN" altLang="en-US" sz="1800"/>
                    </a:p>
                  </a:txBody>
                  <a:tcPr marL="91419" marR="91419" marT="45709" marB="45709"/>
                </a:tc>
                <a:tc>
                  <a:txBody>
                    <a:bodyPr/>
                    <a:lstStyle/>
                    <a:p>
                      <a:pPr>
                        <a:buNone/>
                      </a:pPr>
                      <a:r>
                        <a:rPr lang="zh-CN" altLang="en-US" sz="1800"/>
                        <a:t>说明</a:t>
                      </a:r>
                      <a:endParaRPr lang="zh-CN" altLang="en-US" sz="1800"/>
                    </a:p>
                  </a:txBody>
                  <a:tcPr marL="91419" marR="91419" marT="45709" marB="45709"/>
                </a:tc>
              </a:tr>
              <a:tr h="407576">
                <a:tc>
                  <a:txBody>
                    <a:bodyPr/>
                    <a:lstStyle/>
                    <a:p>
                      <a:pPr>
                        <a:buNone/>
                      </a:pPr>
                      <a:r>
                        <a:rPr lang="en-US" altLang="zh-CN" sz="1800" dirty="0" err="1"/>
                        <a:t>dropna</a:t>
                      </a:r>
                      <a:endParaRPr lang="en-US" altLang="zh-CN" sz="1800" dirty="0"/>
                    </a:p>
                  </a:txBody>
                  <a:tcPr marL="91419" marR="91419" marT="45709" marB="45709"/>
                </a:tc>
                <a:tc>
                  <a:txBody>
                    <a:bodyPr/>
                    <a:lstStyle/>
                    <a:p>
                      <a:pPr>
                        <a:buNone/>
                      </a:pPr>
                      <a:r>
                        <a:rPr lang="zh-CN" altLang="en-US" sz="1800" dirty="0"/>
                        <a:t>根据标签的值中是否存在缺失数据对轴标签进行过滤</a:t>
                      </a:r>
                      <a:r>
                        <a:rPr lang="en-US" altLang="zh-CN" sz="1800" dirty="0"/>
                        <a:t>(</a:t>
                      </a:r>
                      <a:r>
                        <a:rPr lang="zh-CN" altLang="en-US" sz="1800" dirty="0"/>
                        <a:t>删除</a:t>
                      </a:r>
                      <a:r>
                        <a:rPr lang="en-US" altLang="zh-CN" sz="1800" dirty="0"/>
                        <a:t>), </a:t>
                      </a:r>
                      <a:r>
                        <a:rPr lang="zh-CN" altLang="en-US" sz="1800" dirty="0"/>
                        <a:t>可以通过阈值的调节对缺失值的容忍度</a:t>
                      </a:r>
                      <a:endParaRPr lang="zh-CN" altLang="en-US" sz="1800" dirty="0"/>
                    </a:p>
                  </a:txBody>
                  <a:tcPr marL="91419" marR="91419" marT="45709" marB="45709"/>
                </a:tc>
              </a:tr>
              <a:tr h="380912">
                <a:tc>
                  <a:txBody>
                    <a:bodyPr/>
                    <a:lstStyle/>
                    <a:p>
                      <a:pPr>
                        <a:buNone/>
                      </a:pPr>
                      <a:r>
                        <a:rPr lang="en-US" altLang="zh-CN" sz="1800" dirty="0" err="1"/>
                        <a:t>fillna</a:t>
                      </a:r>
                      <a:endParaRPr lang="en-US" altLang="zh-CN" sz="1800" dirty="0"/>
                    </a:p>
                  </a:txBody>
                  <a:tcPr marL="91419" marR="91419" marT="45709" marB="45709"/>
                </a:tc>
                <a:tc>
                  <a:txBody>
                    <a:bodyPr/>
                    <a:lstStyle/>
                    <a:p>
                      <a:pPr>
                        <a:buNone/>
                      </a:pPr>
                      <a:r>
                        <a:rPr lang="zh-CN" altLang="en-US" sz="1800" dirty="0"/>
                        <a:t>用指定值或者插值的方式填充缺失数据，比如</a:t>
                      </a:r>
                      <a:r>
                        <a:rPr lang="en-US" altLang="zh-CN" sz="1800" dirty="0"/>
                        <a:t>: </a:t>
                      </a:r>
                      <a:r>
                        <a:rPr lang="en-US" altLang="zh-CN" sz="1800" dirty="0" err="1"/>
                        <a:t>ffill</a:t>
                      </a:r>
                      <a:r>
                        <a:rPr lang="zh-CN" altLang="en-US" sz="1800" dirty="0"/>
                        <a:t>或者</a:t>
                      </a:r>
                      <a:r>
                        <a:rPr lang="en-US" altLang="zh-CN" sz="1800" dirty="0" err="1"/>
                        <a:t>bfill</a:t>
                      </a:r>
                      <a:endParaRPr lang="en-US" altLang="zh-CN" sz="1800" dirty="0"/>
                    </a:p>
                  </a:txBody>
                  <a:tcPr marL="91419" marR="91419" marT="45709" marB="45709"/>
                </a:tc>
              </a:tr>
              <a:tr h="380365">
                <a:tc>
                  <a:txBody>
                    <a:bodyPr/>
                    <a:lstStyle/>
                    <a:p>
                      <a:pPr>
                        <a:buNone/>
                      </a:pPr>
                      <a:r>
                        <a:rPr lang="en-US" altLang="zh-CN" sz="1800"/>
                        <a:t>isnull</a:t>
                      </a:r>
                      <a:endParaRPr lang="en-US" altLang="zh-CN" sz="1800"/>
                    </a:p>
                  </a:txBody>
                  <a:tcPr marL="91419" marR="91419" marT="45709" marB="45709"/>
                </a:tc>
                <a:tc>
                  <a:txBody>
                    <a:bodyPr/>
                    <a:lstStyle/>
                    <a:p>
                      <a:pPr>
                        <a:buNone/>
                      </a:pPr>
                      <a:r>
                        <a:rPr lang="zh-CN" altLang="en-US" sz="1800"/>
                        <a:t>返回一个含有布尔值的对象，这些布尔值表示那些值是缺失值</a:t>
                      </a:r>
                      <a:r>
                        <a:rPr lang="en-US" altLang="zh-CN" sz="1800"/>
                        <a:t>NA</a:t>
                      </a:r>
                      <a:endParaRPr lang="en-US" altLang="zh-CN" sz="1800"/>
                    </a:p>
                  </a:txBody>
                  <a:tcPr marL="91419" marR="91419" marT="45709" marB="45709"/>
                </a:tc>
              </a:tr>
              <a:tr h="380912">
                <a:tc>
                  <a:txBody>
                    <a:bodyPr/>
                    <a:lstStyle/>
                    <a:p>
                      <a:pPr>
                        <a:buNone/>
                      </a:pPr>
                      <a:r>
                        <a:rPr lang="en-US" altLang="zh-CN" sz="1800"/>
                        <a:t>notnull</a:t>
                      </a:r>
                      <a:endParaRPr lang="en-US" altLang="zh-CN" sz="1800"/>
                    </a:p>
                  </a:txBody>
                  <a:tcPr marL="91419" marR="91419" marT="45709" marB="45709"/>
                </a:tc>
                <a:tc>
                  <a:txBody>
                    <a:bodyPr/>
                    <a:lstStyle/>
                    <a:p>
                      <a:pPr>
                        <a:buNone/>
                      </a:pPr>
                      <a:r>
                        <a:rPr lang="en-US" altLang="zh-CN" sz="1800" dirty="0" err="1"/>
                        <a:t>isnull</a:t>
                      </a:r>
                      <a:r>
                        <a:rPr lang="zh-CN" altLang="en-US" sz="1800" dirty="0"/>
                        <a:t>的否定式</a:t>
                      </a:r>
                      <a:endParaRPr lang="zh-CN" altLang="en-US" sz="1800" dirty="0"/>
                    </a:p>
                  </a:txBody>
                  <a:tcPr marL="91419" marR="91419" marT="45709" marB="45709"/>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17600" y="439738"/>
            <a:ext cx="8229600" cy="752475"/>
          </a:xfrm>
        </p:spPr>
        <p:txBody>
          <a:bodyPr/>
          <a:lstStyle/>
          <a:p>
            <a:pPr algn="l"/>
            <a:r>
              <a:rPr lang="en-US" altLang="zh-CN" dirty="0">
                <a:sym typeface="+mn-ea"/>
              </a:rPr>
              <a:t>pandas</a:t>
            </a:r>
            <a:r>
              <a:rPr lang="zh-CN" altLang="en-US" dirty="0">
                <a:sym typeface="+mn-ea"/>
              </a:rPr>
              <a:t>：缺省值</a:t>
            </a:r>
            <a:r>
              <a:rPr lang="en-US" altLang="zh-CN" dirty="0" err="1">
                <a:sym typeface="+mn-ea"/>
              </a:rPr>
              <a:t>NaN</a:t>
            </a:r>
            <a:r>
              <a:rPr lang="zh-CN" altLang="en-US" dirty="0">
                <a:sym typeface="+mn-ea"/>
              </a:rPr>
              <a:t>处理方法</a:t>
            </a:r>
            <a:endParaRPr lang="zh-CN" altLang="en-US" dirty="0">
              <a:sym typeface="+mn-ea"/>
            </a:endParaRPr>
          </a:p>
        </p:txBody>
      </p:sp>
      <p:pic>
        <p:nvPicPr>
          <p:cNvPr id="7" name="图片 6"/>
          <p:cNvPicPr>
            <a:picLocks noChangeAspect="1"/>
          </p:cNvPicPr>
          <p:nvPr/>
        </p:nvPicPr>
        <p:blipFill>
          <a:blip r:embed="rId1"/>
          <a:stretch>
            <a:fillRect/>
          </a:stretch>
        </p:blipFill>
        <p:spPr>
          <a:xfrm>
            <a:off x="271399" y="1014413"/>
            <a:ext cx="7686801" cy="3622471"/>
          </a:xfrm>
          <a:prstGeom prst="rect">
            <a:avLst/>
          </a:prstGeom>
        </p:spPr>
      </p:pic>
      <p:pic>
        <p:nvPicPr>
          <p:cNvPr id="8" name="图片 7"/>
          <p:cNvPicPr>
            <a:picLocks noChangeAspect="1"/>
          </p:cNvPicPr>
          <p:nvPr/>
        </p:nvPicPr>
        <p:blipFill>
          <a:blip r:embed="rId2"/>
          <a:stretch>
            <a:fillRect/>
          </a:stretch>
        </p:blipFill>
        <p:spPr>
          <a:xfrm>
            <a:off x="3757347" y="2994384"/>
            <a:ext cx="3731666" cy="2925403"/>
          </a:xfrm>
          <a:prstGeom prst="rect">
            <a:avLst/>
          </a:prstGeom>
        </p:spPr>
      </p:pic>
      <p:pic>
        <p:nvPicPr>
          <p:cNvPr id="9" name="图片 8"/>
          <p:cNvPicPr>
            <a:picLocks noChangeAspect="1"/>
          </p:cNvPicPr>
          <p:nvPr/>
        </p:nvPicPr>
        <p:blipFill>
          <a:blip r:embed="rId3"/>
          <a:stretch>
            <a:fillRect/>
          </a:stretch>
        </p:blipFill>
        <p:spPr>
          <a:xfrm>
            <a:off x="7489013" y="2994383"/>
            <a:ext cx="4112578" cy="2925403"/>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92200" y="439738"/>
            <a:ext cx="8229600" cy="752475"/>
          </a:xfrm>
        </p:spPr>
        <p:txBody>
          <a:bodyPr/>
          <a:lstStyle/>
          <a:p>
            <a:pPr algn="l"/>
            <a:r>
              <a:rPr lang="en-US" altLang="zh-CN" dirty="0">
                <a:sym typeface="+mn-ea"/>
              </a:rPr>
              <a:t>pandas</a:t>
            </a:r>
            <a:r>
              <a:rPr lang="zh-CN" altLang="en-US" dirty="0">
                <a:sym typeface="+mn-ea"/>
              </a:rPr>
              <a:t>：缺省值</a:t>
            </a:r>
            <a:r>
              <a:rPr lang="en-US" altLang="zh-CN" dirty="0" err="1">
                <a:sym typeface="+mn-ea"/>
              </a:rPr>
              <a:t>NaN</a:t>
            </a:r>
            <a:r>
              <a:rPr lang="zh-CN" altLang="en-US" dirty="0">
                <a:sym typeface="+mn-ea"/>
              </a:rPr>
              <a:t>处理方法</a:t>
            </a:r>
            <a:endParaRPr lang="zh-CN" altLang="en-US" dirty="0">
              <a:sym typeface="+mn-ea"/>
            </a:endParaRPr>
          </a:p>
        </p:txBody>
      </p:sp>
      <p:pic>
        <p:nvPicPr>
          <p:cNvPr id="5" name="图片 4"/>
          <p:cNvPicPr>
            <a:picLocks noChangeAspect="1"/>
          </p:cNvPicPr>
          <p:nvPr/>
        </p:nvPicPr>
        <p:blipFill>
          <a:blip r:embed="rId1"/>
          <a:stretch>
            <a:fillRect/>
          </a:stretch>
        </p:blipFill>
        <p:spPr>
          <a:xfrm>
            <a:off x="552668" y="981295"/>
            <a:ext cx="4466191" cy="5513699"/>
          </a:xfrm>
          <a:prstGeom prst="rect">
            <a:avLst/>
          </a:prstGeom>
        </p:spPr>
      </p:pic>
      <p:pic>
        <p:nvPicPr>
          <p:cNvPr id="6" name="图片 5"/>
          <p:cNvPicPr>
            <a:picLocks noChangeAspect="1"/>
          </p:cNvPicPr>
          <p:nvPr/>
        </p:nvPicPr>
        <p:blipFill>
          <a:blip r:embed="rId2"/>
          <a:stretch>
            <a:fillRect/>
          </a:stretch>
        </p:blipFill>
        <p:spPr>
          <a:xfrm>
            <a:off x="5736044" y="1989174"/>
            <a:ext cx="6260876" cy="3320033"/>
          </a:xfrm>
          <a:prstGeom prst="rect">
            <a:avLst/>
          </a:prstGeom>
        </p:spPr>
      </p:pic>
    </p:spTree>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19222</Words>
  <Application>WPS 演示</Application>
  <PresentationFormat>宽屏</PresentationFormat>
  <Paragraphs>1379</Paragraphs>
  <Slides>171</Slides>
  <Notes>93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8</vt:i4>
      </vt:variant>
      <vt:variant>
        <vt:lpstr>幻灯片标题</vt:lpstr>
      </vt:variant>
      <vt:variant>
        <vt:i4>171</vt:i4>
      </vt:variant>
    </vt:vector>
  </HeadingPairs>
  <TitlesOfParts>
    <vt:vector size="193" baseType="lpstr">
      <vt:lpstr>Arial</vt:lpstr>
      <vt:lpstr>宋体</vt:lpstr>
      <vt:lpstr>Wingdings</vt:lpstr>
      <vt:lpstr>Calibri</vt:lpstr>
      <vt:lpstr>微软雅黑</vt:lpstr>
      <vt:lpstr>Adobe 黑体 Std R</vt:lpstr>
      <vt:lpstr>Impact</vt:lpstr>
      <vt:lpstr>Arial Unicode MS</vt:lpstr>
      <vt:lpstr>Segoe UI</vt:lpstr>
      <vt:lpstr>Verdana</vt:lpstr>
      <vt:lpstr>Hiragino Sans GB</vt:lpstr>
      <vt:lpstr>Segoe Print</vt:lpstr>
      <vt:lpstr>黑体</vt:lpstr>
      <vt:lpstr>自定义设计方案</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time模块</vt:lpstr>
      <vt:lpstr>time模块-常用方法</vt:lpstr>
      <vt:lpstr>time模块-时间元组</vt:lpstr>
      <vt:lpstr>time模块-时间格式</vt:lpstr>
      <vt:lpstr>time模块-练习</vt:lpstr>
      <vt:lpstr>PowerPoint 演示文稿</vt:lpstr>
      <vt:lpstr>PowerPoint 演示文稿</vt:lpstr>
      <vt:lpstr>Scipy库简介</vt:lpstr>
      <vt:lpstr>numPy、Scipy、pandas、matplotlib简介</vt:lpstr>
      <vt:lpstr>NumPy历史</vt:lpstr>
      <vt:lpstr>NumPy模块</vt:lpstr>
      <vt:lpstr>NumPy模块</vt:lpstr>
      <vt:lpstr>NumPy核心数据结构：ndarray</vt:lpstr>
      <vt:lpstr>ndarray创建</vt:lpstr>
      <vt:lpstr>ndarray创建</vt:lpstr>
      <vt:lpstr>ndarray创建</vt:lpstr>
      <vt:lpstr>ndarray创建</vt:lpstr>
      <vt:lpstr>ndarray其它创建方式</vt:lpstr>
      <vt:lpstr>ndarray其它创建方式</vt:lpstr>
      <vt:lpstr>ndarray其它创建方式</vt:lpstr>
      <vt:lpstr>ndarray其它创建方式</vt:lpstr>
      <vt:lpstr>ndarray其它创建方式</vt:lpstr>
      <vt:lpstr>ndarray对象属性</vt:lpstr>
      <vt:lpstr>ndarray中元素数据类型</vt:lpstr>
      <vt:lpstr>NumPy基本数据类型</vt:lpstr>
      <vt:lpstr>NumPy基本数据类型</vt:lpstr>
      <vt:lpstr>NumPy基本数据类型</vt:lpstr>
      <vt:lpstr>NumPy基本数据类型</vt:lpstr>
      <vt:lpstr>ndarray修改形状</vt:lpstr>
      <vt:lpstr>ndarray修改形状</vt:lpstr>
      <vt:lpstr>NumPy基本操作</vt:lpstr>
      <vt:lpstr>ndarray-数组与标量、数组之间的运算</vt:lpstr>
      <vt:lpstr>ndarray-数组与标量、数组之间的运算</vt:lpstr>
      <vt:lpstr>ndarray-数组与标量、数组之间的运算</vt:lpstr>
      <vt:lpstr>ndarray-数组与标量、数组之间的运算</vt:lpstr>
      <vt:lpstr>ndarray-数组的矩阵积</vt:lpstr>
      <vt:lpstr>ndarray-数组的矩阵积</vt:lpstr>
      <vt:lpstr>ndarray-多维数组的索引</vt:lpstr>
      <vt:lpstr>ndarray-多维数组的索引</vt:lpstr>
      <vt:lpstr>ndarray-数组的切片</vt:lpstr>
      <vt:lpstr>ndarray-数组的切片</vt:lpstr>
      <vt:lpstr>ndarray-数组的切片</vt:lpstr>
      <vt:lpstr>ndarray-花式索引</vt:lpstr>
      <vt:lpstr>ndarray-布尔类型索引</vt:lpstr>
      <vt:lpstr>ndarray-布尔类型索引</vt:lpstr>
      <vt:lpstr>ndarray-数组转置与轴对换</vt:lpstr>
      <vt:lpstr>ndarray-数组转置与轴对换</vt:lpstr>
      <vt:lpstr>ndarray-数组转置与轴对换</vt:lpstr>
      <vt:lpstr>ndarray-数组拉伸与合并</vt:lpstr>
      <vt:lpstr>ndarray-数组拉伸与合并</vt:lpstr>
      <vt:lpstr>ndarray-数组拉伸与合并</vt:lpstr>
      <vt:lpstr>ndarray-通用函数/常用函数</vt:lpstr>
      <vt:lpstr>ndarray-通用函数/常用函数(一元函数)</vt:lpstr>
      <vt:lpstr>ndarray-通用函数/常用函数(一元函数)</vt:lpstr>
      <vt:lpstr>ndarray-通用函数/常用函数(一元函数)</vt:lpstr>
      <vt:lpstr>ndarray-通用函数/常用函数(一元函数)</vt:lpstr>
      <vt:lpstr>ndarray-通用函数/常用函数(二元函数)</vt:lpstr>
      <vt:lpstr>ndarray-通用函数/常用函数(二元函数)</vt:lpstr>
      <vt:lpstr>ndarray-聚合函数</vt:lpstr>
      <vt:lpstr>ndarray-聚合函数</vt:lpstr>
      <vt:lpstr>np.where函数</vt:lpstr>
      <vt:lpstr>np.where函数</vt:lpstr>
      <vt:lpstr>np.where函数</vt:lpstr>
      <vt:lpstr>np.unique函数</vt:lpstr>
      <vt:lpstr>pandas</vt:lpstr>
      <vt:lpstr>pandas安装</vt:lpstr>
      <vt:lpstr>使用Anaconda界面安装第三方库</vt:lpstr>
      <vt:lpstr>使用Anaconda界面安装第三方库</vt:lpstr>
      <vt:lpstr>pandas引入约定</vt:lpstr>
      <vt:lpstr>pandas基本数据结构</vt:lpstr>
      <vt:lpstr>Series：通过一维数组创建</vt:lpstr>
      <vt:lpstr>Series：通过一维数组创建</vt:lpstr>
      <vt:lpstr>Series：通过字典的方式创建</vt:lpstr>
      <vt:lpstr>常见Series的属性</vt:lpstr>
      <vt:lpstr>常见Series的属性</vt:lpstr>
      <vt:lpstr>Series值的获取</vt:lpstr>
      <vt:lpstr>Series的运算</vt:lpstr>
      <vt:lpstr>Series的运算</vt:lpstr>
      <vt:lpstr>Series自动对齐</vt:lpstr>
      <vt:lpstr>Series缺失值检测</vt:lpstr>
      <vt:lpstr>Series缺失值检测</vt:lpstr>
      <vt:lpstr>DataFrame: 通过二维数组创建</vt:lpstr>
      <vt:lpstr>DataFrame: 通过二维数组创建</vt:lpstr>
      <vt:lpstr>DataFrame: 通过字典的方式创建</vt:lpstr>
      <vt:lpstr>索引对象</vt:lpstr>
      <vt:lpstr>DataFrame数据获取</vt:lpstr>
      <vt:lpstr>DataFrame数据获取</vt:lpstr>
      <vt:lpstr>DataFrame数据获取</vt:lpstr>
      <vt:lpstr>pandas基本功能</vt:lpstr>
      <vt:lpstr>pandas：数据文件读取</vt:lpstr>
      <vt:lpstr>pandas：数据文件读取</vt:lpstr>
      <vt:lpstr>pandas：数据文件存储</vt:lpstr>
      <vt:lpstr>pandas：数据过滤获取</vt:lpstr>
      <vt:lpstr>pandas：缺省值NaN处理方法</vt:lpstr>
      <vt:lpstr>pandas：缺省值NaN处理方法</vt:lpstr>
      <vt:lpstr>pandas：缺省值NaN处理方法</vt:lpstr>
      <vt:lpstr>pandas：缺省值NaN处理方法</vt:lpstr>
      <vt:lpstr>pandas：常用的数学统计方法</vt:lpstr>
      <vt:lpstr>pandas：常用的数学统计方法</vt:lpstr>
      <vt:lpstr>pandas：常用的数学统计方法</vt:lpstr>
      <vt:lpstr>pandas：相关系数与协方差</vt:lpstr>
      <vt:lpstr>pandas：相关系数与协方差</vt:lpstr>
      <vt:lpstr>pandas：相关系数与协方差</vt:lpstr>
      <vt:lpstr>pandas：唯一值,值计数以及成员资格</vt:lpstr>
      <vt:lpstr>pandas：唯一值以及成员资格</vt:lpstr>
      <vt:lpstr>pandas：唯一值，值计数以及成员资格</vt:lpstr>
      <vt:lpstr>pandas：唯一值，值计数以及成员资格</vt:lpstr>
      <vt:lpstr>pandas：层次索引</vt:lpstr>
      <vt:lpstr>pandas：层次索引</vt:lpstr>
      <vt:lpstr>pandas：层次索引</vt:lpstr>
      <vt:lpstr>pandas：层次索引</vt:lpstr>
      <vt:lpstr>pandas：按照层次索引进行统计数据</vt:lpstr>
      <vt:lpstr>Pandas排序之sort_index</vt:lpstr>
      <vt:lpstr>Pandas排序之sort_index</vt:lpstr>
      <vt:lpstr>Pandas排序之sort_index</vt:lpstr>
      <vt:lpstr>Pandas排序之sort_values</vt:lpstr>
      <vt:lpstr>Pandas排序之rank</vt:lpstr>
      <vt:lpstr>Pandas排序之rank</vt:lpstr>
      <vt:lpstr>Pandas排序之rank</vt:lpstr>
      <vt:lpstr>Pandas之时间序列</vt:lpstr>
      <vt:lpstr>Pandas之时间序列</vt:lpstr>
      <vt:lpstr>Pandas之表合并</vt:lpstr>
      <vt:lpstr>PowerPoint 演示文稿</vt:lpstr>
      <vt:lpstr>Pandas之表合并</vt:lpstr>
      <vt:lpstr>Pandas分组</vt:lpstr>
      <vt:lpstr>Pandas分组与聚合操作</vt:lpstr>
      <vt:lpstr>Pandas分组与聚合操作</vt:lpstr>
      <vt:lpstr>Pandas聚合之apply</vt:lpstr>
      <vt:lpstr>Pandas聚合之apply</vt:lpstr>
      <vt:lpstr>Pandas聚合之apply</vt:lpstr>
      <vt:lpstr>Pandas聚合之apply</vt:lpstr>
      <vt:lpstr>Pandas聚合之apply练习1</vt:lpstr>
      <vt:lpstr>Pandas聚合之apply练习2</vt:lpstr>
      <vt:lpstr>Pandas聚合之apply练习3</vt:lpstr>
      <vt:lpstr>Pandas综合应用1</vt:lpstr>
      <vt:lpstr>Pandas综合应用2</vt:lpstr>
      <vt:lpstr>Pandas之数据透视</vt:lpstr>
      <vt:lpstr>Pandas聚合之数据透视</vt:lpstr>
      <vt:lpstr>Pandas综合应用3</vt:lpstr>
      <vt:lpstr>PowerPoint 演示文稿</vt:lpstr>
      <vt:lpstr>为什么选择Matplotlib</vt:lpstr>
      <vt:lpstr>基本使用</vt:lpstr>
      <vt:lpstr>基本使用</vt:lpstr>
      <vt:lpstr>matplotlib：图形 figure</vt:lpstr>
      <vt:lpstr>matplotlib：颜色、标记和线型</vt:lpstr>
      <vt:lpstr>matplotlib：颜色、标记和线型</vt:lpstr>
      <vt:lpstr>matplotlib：刻度、标题、标签和图例</vt:lpstr>
      <vt:lpstr>matplotlib：刻度、标题、标签和图例</vt:lpstr>
      <vt:lpstr>matplotlib：刻度、标题、标签和图例</vt:lpstr>
      <vt:lpstr>Matplotlib：Subplot 子图</vt:lpstr>
      <vt:lpstr>Matplotlib：Subplot 子图</vt:lpstr>
      <vt:lpstr>Subplots</vt:lpstr>
      <vt:lpstr>Subplots</vt:lpstr>
      <vt:lpstr>PowerPoint 演示文稿</vt:lpstr>
      <vt:lpstr>Matplotlib柱状图</vt:lpstr>
      <vt:lpstr>Matplotlib柱状图</vt:lpstr>
      <vt:lpstr>Matplotlib直方图</vt:lpstr>
      <vt:lpstr>Matplotlib直方图</vt:lpstr>
      <vt:lpstr>matplotlib绘制散点图</vt:lpstr>
      <vt:lpstr>matplotlib绘制饼图</vt:lpstr>
      <vt:lpstr>matplotlib绘制饼图</vt:lpstr>
      <vt:lpstr>PowerPoint 演示文稿</vt:lpstr>
      <vt:lpstr>Pandas制图</vt:lpstr>
      <vt:lpstr>Pandas之Series 制图</vt:lpstr>
      <vt:lpstr>Pandas之Series制图</vt:lpstr>
      <vt:lpstr>Pandas之DataFrame制图</vt:lpstr>
      <vt:lpstr>Pandas之DataFrame制图</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112</cp:revision>
  <dcterms:created xsi:type="dcterms:W3CDTF">2014-03-19T02:43:00Z</dcterms:created>
  <dcterms:modified xsi:type="dcterms:W3CDTF">2019-09-15T08:48:28Z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2052-11.1.0.8986</vt:lpwstr>
  </property>
</Properties>
</file>